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charts/chart1.xml" ContentType="application/vnd.openxmlformats-officedocument.drawingml.chart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media/image1.png" ContentType="image/png"/>
  <Override PartName="/ppt/media/image38.png" ContentType="image/png"/>
  <Override PartName="/ppt/media/image2.jpeg" ContentType="image/jpeg"/>
  <Override PartName="/ppt/media/image8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29.jpeg" ContentType="image/jpeg"/>
  <Override PartName="/ppt/media/image11.png" ContentType="image/png"/>
  <Override PartName="/ppt/media/image12.png" ContentType="image/png"/>
  <Override PartName="/ppt/media/image13.png" ContentType="image/png"/>
  <Override PartName="/ppt/media/image14.jpeg" ContentType="image/jpeg"/>
  <Override PartName="/ppt/media/image15.jpeg" ContentType="image/jpeg"/>
  <Override PartName="/ppt/media/image39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jpeg" ContentType="image/jpeg"/>
  <Override PartName="/ppt/media/image37.png" ContentType="image/png"/>
  <Override PartName="/ppt/media/image27.jpeg" ContentType="image/jpeg"/>
  <Override PartName="/ppt/media/image28.png" ContentType="image/png"/>
  <Override PartName="/ppt/media/image30.png" ContentType="image/png"/>
  <Override PartName="/ppt/media/image31.jpeg" ContentType="image/jpeg"/>
  <Override PartName="/ppt/media/image42.png" ContentType="image/png"/>
  <Override PartName="/ppt/media/image32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40.png" ContentType="image/png"/>
  <Override PartName="/ppt/media/image41.png" ContentType="image/png"/>
  <Override PartName="/ppt/media/image4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layout>
        <c:manualLayout>
          <c:layoutTarget val="inner"/>
          <c:xMode val="edge"/>
          <c:yMode val="edge"/>
          <c:x val="0.181182196086383"/>
          <c:y val="0.132860653426258"/>
          <c:w val="0.679559971611072"/>
          <c:h val="0.687064416065746"/>
        </c:manualLayout>
      </c:layout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Contenido</c:v>
                </c:pt>
              </c:strCache>
            </c:strRef>
          </c:tx>
          <c:spPr>
            <a:solidFill>
              <a:srgbClr val="4f81bd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8a2c02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08b33"/>
              </a:solidFill>
              <a:ln w="0">
                <a:noFill/>
              </a:ln>
            </c:spPr>
          </c:dPt>
          <c:dPt>
            <c:idx val="2"/>
            <c:spPr>
              <a:solidFill>
                <a:srgbClr val="eecc8d"/>
              </a:solidFill>
              <a:ln w="0">
                <a:noFill/>
              </a:ln>
            </c:spPr>
          </c:dPt>
          <c:dPt>
            <c:idx val="3"/>
            <c:spPr>
              <a:solidFill>
                <a:srgbClr val="d75404"/>
              </a:solidFill>
              <a:ln w="0">
                <a:noFill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1" sz="2800" spc="-1" strike="noStrike">
                      <a:solidFill>
                        <a:srgbClr val="ffffff"/>
                      </a:solidFill>
                      <a:latin typeface="Arial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1"/>
              <c:txPr>
                <a:bodyPr wrap="square"/>
                <a:lstStyle/>
                <a:p>
                  <a:pPr>
                    <a:defRPr b="1" sz="2800" spc="-1" strike="noStrike">
                      <a:solidFill>
                        <a:srgbClr val="ffffff"/>
                      </a:solidFill>
                      <a:latin typeface="Arial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2"/>
              <c:txPr>
                <a:bodyPr wrap="square"/>
                <a:lstStyle/>
                <a:p>
                  <a:pPr>
                    <a:defRPr b="1" sz="2800" spc="-1" strike="noStrike">
                      <a:solidFill>
                        <a:srgbClr val="ffffff"/>
                      </a:solidFill>
                      <a:latin typeface="Arial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3"/>
              <c:txPr>
                <a:bodyPr wrap="square"/>
                <a:lstStyle/>
                <a:p>
                  <a:pPr>
                    <a:defRPr b="1" sz="2800" spc="-1" strike="noStrike">
                      <a:solidFill>
                        <a:srgbClr val="ffffff"/>
                      </a:solidFill>
                      <a:latin typeface="Arial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eparator>
</c:separator>
            </c:dLbl>
            <c:txPr>
              <a:bodyPr wrap="square"/>
              <a:lstStyle/>
              <a:p>
                <a:pPr>
                  <a:defRPr b="1" sz="2800" spc="-1" strike="noStrike">
                    <a:solidFill>
                      <a:srgbClr val="ffffff"/>
                    </a:solidFill>
                    <a:latin typeface="Arial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eparator>
</c:separator>
            <c:showLeaderLines val="0"/>
          </c:dLbls>
          <c:cat>
            <c:strRef>
              <c:f>categories</c:f>
              <c:strCache>
                <c:ptCount val="4"/>
                <c:pt idx="0">
                  <c:v>Ramp Up</c:v>
                </c:pt>
                <c:pt idx="1">
                  <c:v>Data Analysis</c:v>
                </c:pt>
                <c:pt idx="2">
                  <c:v>Machine Learning</c:v>
                </c:pt>
                <c:pt idx="3">
                  <c:v>Business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legend>
      <c:legendPos val="b"/>
      <c:layout>
        <c:manualLayout>
          <c:xMode val="edge"/>
          <c:yMode val="edge"/>
          <c:x val="0.0536511584777772"/>
          <c:y val="0.787636544062873"/>
          <c:w val="0.943568275182847"/>
          <c:h val="0.200891164127483"/>
        </c:manualLayout>
      </c:layout>
      <c:overlay val="0"/>
      <c:spPr>
        <a:noFill/>
        <a:ln w="0">
          <a:noFill/>
        </a:ln>
      </c:spPr>
      <c:txPr>
        <a:bodyPr/>
        <a:lstStyle/>
        <a:p>
          <a:pPr>
            <a:defRPr b="0" sz="2400" spc="-1" strike="noStrike">
              <a:solidFill>
                <a:srgbClr val="ffffff"/>
              </a:solidFill>
              <a:latin typeface="Arial"/>
            </a:defRPr>
          </a:pPr>
        </a:p>
      </c:txPr>
    </c:legend>
    <c:plotVisOnly val="1"/>
    <c:dispBlanksAs val="gap"/>
  </c:chart>
  <c:spPr>
    <a:noFill/>
    <a:ln w="936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s-ES" sz="2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s-E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608DA96-D79A-4C75-8245-A4A3CCF73DEA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es-E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file:///C:/Users/Daney/Desktop/Archivos/Bootcamps/prof_datasciencebootcamps/thebridgedsftsep20/1-Ramp%20Up/documentos/classroom.google.com/" TargetMode="External"/><Relationship Id="rId2" Type="http://schemas.openxmlformats.org/officeDocument/2006/relationships/hyperlink" Target="http://learning.oreilly.com/" TargetMode="External"/><Relationship Id="rId3" Type="http://schemas.openxmlformats.org/officeDocument/2006/relationships/hyperlink" Target="https://slack.com/signin" TargetMode="External"/><Relationship Id="rId4" Type="http://schemas.openxmlformats.org/officeDocument/2006/relationships/hyperlink" Target="https://docs.google.com/forms/d/e/1FAIpQLScTbFgrHEER-u8SBdUCdL5SCJ3RvESvzBk09WPCyTE9KnOf2A/viewform" TargetMode="External"/><Relationship Id="rId5" Type="http://schemas.openxmlformats.org/officeDocument/2006/relationships/hyperlink" Target="https://docs.google.com/forms/d/e/1FAIpQLScTbFgrHEER-u8SBdUCdL5SCJ3RvESvzBk09WPCyTE9KnOf2A/viewform" TargetMode="External"/><Relationship Id="rId6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hyperlink" Target="mailto:daniel@thebridgeschool.es" TargetMode="External"/><Relationship Id="rId9" Type="http://schemas.openxmlformats.org/officeDocument/2006/relationships/hyperlink" Target="https://www.linkedin.com/in/daniel-ortiz-l&#243;pez/" TargetMode="External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hyperlink" Target="https://www.linkedin.com/in/ignacio-rodriguez-montero-210285n/" TargetMode="External"/><Relationship Id="rId9" Type="http://schemas.openxmlformats.org/officeDocument/2006/relationships/image" Target="../media/image18.png"/><Relationship Id="rId10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chart" Target="../charts/chart1.xml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jpe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5845320" y="4250160"/>
            <a:ext cx="6597000" cy="268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400" spc="-1" strike="noStrike">
                <a:solidFill>
                  <a:srgbClr val="f7f9f8"/>
                </a:solidFill>
                <a:latin typeface="Segoe UI"/>
                <a:ea typeface="Muli"/>
              </a:rPr>
              <a:t>Data Science </a:t>
            </a:r>
            <a:r>
              <a:rPr b="1" lang="en-US" sz="4400" spc="-1" strike="noStrike">
                <a:solidFill>
                  <a:srgbClr val="f7f9f8"/>
                </a:solidFill>
                <a:latin typeface="Segoe UI"/>
                <a:ea typeface="Arial"/>
              </a:rPr>
              <a:t>Full-Time</a:t>
            </a:r>
            <a:endParaRPr b="0" lang="es-ES" sz="4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f7f9f8"/>
                </a:solidFill>
                <a:latin typeface="Segoe UI"/>
                <a:ea typeface="Arial"/>
              </a:rPr>
              <a:t>Promoción Septiembre 2020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42" name="Imagen 2" descr="Imagen que contiene dibujo&#10;&#10;Descripción generada automáticamente"/>
          <p:cNvPicPr/>
          <p:nvPr/>
        </p:nvPicPr>
        <p:blipFill>
          <a:blip r:embed="rId1"/>
          <a:stretch/>
        </p:blipFill>
        <p:spPr>
          <a:xfrm>
            <a:off x="4089240" y="2403000"/>
            <a:ext cx="10109520" cy="1346040"/>
          </a:xfrm>
          <a:prstGeom prst="rect">
            <a:avLst/>
          </a:prstGeom>
          <a:ln w="0">
            <a:noFill/>
          </a:ln>
        </p:spPr>
      </p:pic>
      <p:sp>
        <p:nvSpPr>
          <p:cNvPr id="43" name="CustomShape 2"/>
          <p:cNvSpPr/>
          <p:nvPr/>
        </p:nvSpPr>
        <p:spPr>
          <a:xfrm>
            <a:off x="779040" y="556200"/>
            <a:ext cx="11671920" cy="5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d9d9d9"/>
                </a:solidFill>
                <a:latin typeface="Segoe UI"/>
                <a:ea typeface="Arial"/>
              </a:rPr>
              <a:t>14 de Septiembre de 2020 - Madrid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779040" y="6471360"/>
            <a:ext cx="5531760" cy="325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f7f9f8"/>
                </a:solidFill>
                <a:latin typeface="Segoe UI"/>
                <a:ea typeface="Arial"/>
              </a:rPr>
              <a:t> </a:t>
            </a:r>
            <a:endParaRPr b="0" lang="es-ES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d9d9d9"/>
                </a:solidFill>
                <a:latin typeface="Segoe UI"/>
                <a:ea typeface="Arial"/>
              </a:rPr>
              <a:t>Lead Instructor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Daniel Ortiz López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d9d9d9"/>
                </a:solidFill>
                <a:latin typeface="Segoe UI"/>
                <a:ea typeface="Arial"/>
              </a:rPr>
              <a:t>Teacher Assistant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Ander Arana Munárriz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d9d9d9"/>
                </a:solidFill>
                <a:latin typeface="Segoe UI"/>
                <a:ea typeface="Arial"/>
              </a:rPr>
              <a:t>Teacher Assistant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Nacho Rodríguez Montero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14554800" y="0"/>
            <a:ext cx="3874320" cy="222120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2"/>
          <p:cNvSpPr/>
          <p:nvPr/>
        </p:nvSpPr>
        <p:spPr>
          <a:xfrm>
            <a:off x="9652320" y="1111320"/>
            <a:ext cx="760680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20000"/>
              </a:lnSpc>
              <a:tabLst>
                <a:tab algn="l" pos="0"/>
              </a:tabLst>
            </a:pPr>
            <a:r>
              <a:rPr b="1" lang="en-US" sz="7000" spc="-1" strike="noStrike">
                <a:solidFill>
                  <a:srgbClr val="231f1d"/>
                </a:solidFill>
                <a:latin typeface="Segoe UI"/>
                <a:ea typeface="Muli"/>
              </a:rPr>
              <a:t>Clase</a:t>
            </a:r>
            <a:endParaRPr b="0" lang="es-ES" sz="7000" spc="-1" strike="noStrike">
              <a:latin typeface="Arial"/>
            </a:endParaRPr>
          </a:p>
        </p:txBody>
      </p:sp>
      <p:pic>
        <p:nvPicPr>
          <p:cNvPr id="195" name="Google Shape;120;p4" descr=""/>
          <p:cNvPicPr/>
          <p:nvPr/>
        </p:nvPicPr>
        <p:blipFill>
          <a:blip r:embed="rId1"/>
          <a:stretch/>
        </p:blipFill>
        <p:spPr>
          <a:xfrm>
            <a:off x="13229640" y="9660600"/>
            <a:ext cx="4929480" cy="457200"/>
          </a:xfrm>
          <a:prstGeom prst="rect">
            <a:avLst/>
          </a:prstGeom>
          <a:ln w="0">
            <a:noFill/>
          </a:ln>
        </p:spPr>
      </p:pic>
      <p:sp>
        <p:nvSpPr>
          <p:cNvPr id="196" name="CustomShape 3"/>
          <p:cNvSpPr/>
          <p:nvPr/>
        </p:nvSpPr>
        <p:spPr>
          <a:xfrm>
            <a:off x="7647120" y="5762160"/>
            <a:ext cx="5323320" cy="49500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4"/>
          <p:cNvSpPr/>
          <p:nvPr/>
        </p:nvSpPr>
        <p:spPr>
          <a:xfrm>
            <a:off x="13015080" y="5762160"/>
            <a:ext cx="2585880" cy="495000"/>
          </a:xfrm>
          <a:prstGeom prst="rect">
            <a:avLst/>
          </a:prstGeom>
          <a:solidFill>
            <a:srgbClr val="f08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5"/>
          <p:cNvSpPr/>
          <p:nvPr/>
        </p:nvSpPr>
        <p:spPr>
          <a:xfrm>
            <a:off x="8775000" y="5143680"/>
            <a:ext cx="29404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70% práctica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99" name="CustomShape 6"/>
          <p:cNvSpPr/>
          <p:nvPr/>
        </p:nvSpPr>
        <p:spPr>
          <a:xfrm>
            <a:off x="12773880" y="5143680"/>
            <a:ext cx="29404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30% teoría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00" name="CustomShape 7"/>
          <p:cNvSpPr/>
          <p:nvPr/>
        </p:nvSpPr>
        <p:spPr>
          <a:xfrm>
            <a:off x="7785000" y="7034040"/>
            <a:ext cx="677880" cy="60912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8"/>
          <p:cNvSpPr/>
          <p:nvPr/>
        </p:nvSpPr>
        <p:spPr>
          <a:xfrm>
            <a:off x="8170560" y="7351560"/>
            <a:ext cx="370368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Ejercicios de clase con la teoría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02" name="CustomShape 9"/>
          <p:cNvSpPr/>
          <p:nvPr/>
        </p:nvSpPr>
        <p:spPr>
          <a:xfrm>
            <a:off x="12534120" y="7218000"/>
            <a:ext cx="677880" cy="60912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0"/>
          <p:cNvSpPr/>
          <p:nvPr/>
        </p:nvSpPr>
        <p:spPr>
          <a:xfrm>
            <a:off x="12919320" y="7535520"/>
            <a:ext cx="42346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Ejercicios complejos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04" name="CustomShape 11"/>
          <p:cNvSpPr/>
          <p:nvPr/>
        </p:nvSpPr>
        <p:spPr>
          <a:xfrm>
            <a:off x="10847160" y="8574480"/>
            <a:ext cx="677880" cy="60912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12"/>
          <p:cNvSpPr/>
          <p:nvPr/>
        </p:nvSpPr>
        <p:spPr>
          <a:xfrm>
            <a:off x="11232720" y="8858520"/>
            <a:ext cx="28803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Casos de uso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206" name="Picture 2" descr="5 Questions to Ask a New Piano Teacher Before You Hire Them"/>
          <p:cNvPicPr/>
          <p:nvPr/>
        </p:nvPicPr>
        <p:blipFill>
          <a:blip r:embed="rId2"/>
          <a:srcRect l="26920" t="0" r="7386" b="10803"/>
          <a:stretch/>
        </p:blipFill>
        <p:spPr>
          <a:xfrm>
            <a:off x="1523520" y="5541480"/>
            <a:ext cx="3703680" cy="3348360"/>
          </a:xfrm>
          <a:prstGeom prst="rect">
            <a:avLst/>
          </a:prstGeom>
          <a:ln w="0">
            <a:noFill/>
          </a:ln>
        </p:spPr>
      </p:pic>
      <p:sp>
        <p:nvSpPr>
          <p:cNvPr id="207" name="CustomShape 13"/>
          <p:cNvSpPr/>
          <p:nvPr/>
        </p:nvSpPr>
        <p:spPr>
          <a:xfrm>
            <a:off x="846000" y="4912560"/>
            <a:ext cx="50594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¡Anímate a participar en clase!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208" name="Picture 4" descr="Audio Production for Film: 3 Steps to Success - RDM Productions"/>
          <p:cNvPicPr/>
          <p:nvPr/>
        </p:nvPicPr>
        <p:blipFill>
          <a:blip r:embed="rId3"/>
          <a:stretch/>
        </p:blipFill>
        <p:spPr>
          <a:xfrm>
            <a:off x="846000" y="1706400"/>
            <a:ext cx="4264920" cy="2482200"/>
          </a:xfrm>
          <a:prstGeom prst="rect">
            <a:avLst/>
          </a:prstGeom>
          <a:ln w="0">
            <a:noFill/>
          </a:ln>
        </p:spPr>
      </p:pic>
      <p:sp>
        <p:nvSpPr>
          <p:cNvPr id="209" name="CustomShape 14"/>
          <p:cNvSpPr/>
          <p:nvPr/>
        </p:nvSpPr>
        <p:spPr>
          <a:xfrm>
            <a:off x="739080" y="982800"/>
            <a:ext cx="50594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Clases grabadas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210" name="Picture 6" descr="Quidditch Trillenium Stadium | Harry Potter Wiki | Fandom"/>
          <p:cNvPicPr/>
          <p:nvPr/>
        </p:nvPicPr>
        <p:blipFill>
          <a:blip r:embed="rId4"/>
          <a:stretch/>
        </p:blipFill>
        <p:spPr>
          <a:xfrm>
            <a:off x="7647120" y="1577880"/>
            <a:ext cx="3782160" cy="2540880"/>
          </a:xfrm>
          <a:prstGeom prst="rect">
            <a:avLst/>
          </a:prstGeom>
          <a:ln w="0">
            <a:noFill/>
          </a:ln>
        </p:spPr>
      </p:pic>
      <p:sp>
        <p:nvSpPr>
          <p:cNvPr id="211" name="CustomShape 15"/>
          <p:cNvSpPr/>
          <p:nvPr/>
        </p:nvSpPr>
        <p:spPr>
          <a:xfrm>
            <a:off x="6963480" y="912960"/>
            <a:ext cx="50594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¿Aula? 2.1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982800" y="494280"/>
            <a:ext cx="7124400" cy="13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f7f9f8"/>
                </a:solidFill>
                <a:latin typeface="Segoe UI"/>
                <a:ea typeface="Arial"/>
              </a:rPr>
              <a:t>Medidas COVID</a:t>
            </a:r>
            <a:endParaRPr b="0" lang="es-ES" sz="6000" spc="-1" strike="noStrike">
              <a:latin typeface="Arial"/>
            </a:endParaRPr>
          </a:p>
        </p:txBody>
      </p:sp>
      <p:pic>
        <p:nvPicPr>
          <p:cNvPr id="213" name="Google Shape;108;p3" descr=""/>
          <p:cNvPicPr/>
          <p:nvPr/>
        </p:nvPicPr>
        <p:blipFill>
          <a:blip r:embed="rId1"/>
          <a:stretch/>
        </p:blipFill>
        <p:spPr>
          <a:xfrm>
            <a:off x="15075720" y="9163800"/>
            <a:ext cx="3211920" cy="1122840"/>
          </a:xfrm>
          <a:prstGeom prst="rect">
            <a:avLst/>
          </a:prstGeom>
          <a:ln w="0">
            <a:noFill/>
          </a:ln>
        </p:spPr>
      </p:pic>
      <p:pic>
        <p:nvPicPr>
          <p:cNvPr id="214" name="Picture 2" descr="😷 Cara Con Mascarilla Médica Emoji"/>
          <p:cNvPicPr/>
          <p:nvPr/>
        </p:nvPicPr>
        <p:blipFill>
          <a:blip r:embed="rId2"/>
          <a:stretch/>
        </p:blipFill>
        <p:spPr>
          <a:xfrm>
            <a:off x="6088320" y="1994760"/>
            <a:ext cx="6111000" cy="6111000"/>
          </a:xfrm>
          <a:prstGeom prst="rect">
            <a:avLst/>
          </a:prstGeom>
          <a:ln w="0">
            <a:noFill/>
          </a:ln>
        </p:spPr>
      </p:pic>
      <p:sp>
        <p:nvSpPr>
          <p:cNvPr id="215" name="CustomShape 2"/>
          <p:cNvSpPr/>
          <p:nvPr/>
        </p:nvSpPr>
        <p:spPr>
          <a:xfrm>
            <a:off x="3429000" y="2672280"/>
            <a:ext cx="314676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Mascarillas en clase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1007640" y="4858200"/>
            <a:ext cx="5080320" cy="10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Respetar los turnos de comidas /descansos/entradas/salidas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12552120" y="2929320"/>
            <a:ext cx="4057200" cy="16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Muli"/>
                <a:ea typeface="Muli"/>
              </a:rPr>
              <a:t>Si tenemos algún positivo, seguimos las clases desde casa hasta fin cuarentena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18" name="CustomShape 5"/>
          <p:cNvSpPr/>
          <p:nvPr/>
        </p:nvSpPr>
        <p:spPr>
          <a:xfrm>
            <a:off x="6088320" y="8129160"/>
            <a:ext cx="6111000" cy="16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Positivo de amigo o conocido, no deberá venir al campus y seguir las directrices de su medico.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19" name="CustomShape 6"/>
          <p:cNvSpPr/>
          <p:nvPr/>
        </p:nvSpPr>
        <p:spPr>
          <a:xfrm>
            <a:off x="12552120" y="6240600"/>
            <a:ext cx="3146760" cy="10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Si falta gel en la clase, por favor, pídelo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20" name="CustomShape 7"/>
          <p:cNvSpPr/>
          <p:nvPr/>
        </p:nvSpPr>
        <p:spPr>
          <a:xfrm>
            <a:off x="8494560" y="1003320"/>
            <a:ext cx="4057200" cy="10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Distancia seguridad entre mesas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0" y="4032720"/>
            <a:ext cx="3364200" cy="222120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2"/>
          <p:cNvSpPr/>
          <p:nvPr/>
        </p:nvSpPr>
        <p:spPr>
          <a:xfrm>
            <a:off x="1028880" y="4614840"/>
            <a:ext cx="5367960" cy="21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231f1d"/>
                </a:solidFill>
                <a:latin typeface="Segoe UI"/>
                <a:ea typeface="Muli"/>
              </a:rPr>
              <a:t>Herramientas</a:t>
            </a:r>
            <a:endParaRPr b="0" lang="es-ES" sz="60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231f1d"/>
                </a:solidFill>
                <a:latin typeface="Segoe UI"/>
                <a:ea typeface="Arial"/>
              </a:rPr>
              <a:t>de clase</a:t>
            </a:r>
            <a:endParaRPr b="0" lang="es-ES" sz="60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7330320" y="-161640"/>
            <a:ext cx="10959120" cy="106095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4" name="Google Shape;136;p5" descr=""/>
          <p:cNvPicPr/>
          <p:nvPr/>
        </p:nvPicPr>
        <p:blipFill>
          <a:blip r:embed="rId1"/>
          <a:stretch/>
        </p:blipFill>
        <p:spPr>
          <a:xfrm>
            <a:off x="15075720" y="9163800"/>
            <a:ext cx="3211920" cy="1122840"/>
          </a:xfrm>
          <a:prstGeom prst="rect">
            <a:avLst/>
          </a:prstGeom>
          <a:ln w="0">
            <a:noFill/>
          </a:ln>
        </p:spPr>
      </p:pic>
      <p:sp>
        <p:nvSpPr>
          <p:cNvPr id="225" name="CustomShape 4"/>
          <p:cNvSpPr/>
          <p:nvPr/>
        </p:nvSpPr>
        <p:spPr>
          <a:xfrm>
            <a:off x="9509760" y="1020240"/>
            <a:ext cx="521172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10909"/>
                </a:solidFill>
                <a:latin typeface="Segoe UI"/>
                <a:ea typeface="Arial"/>
              </a:rPr>
              <a:t>SLACK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9509760" y="1620360"/>
            <a:ext cx="752832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ffffff"/>
                </a:solidFill>
                <a:latin typeface="Segoe UI"/>
                <a:ea typeface="Arial"/>
              </a:rPr>
              <a:t>Canal del campus, de clase y canales privados. Utilizado en comunicaciones oficiales.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27" name="CustomShape 6"/>
          <p:cNvSpPr/>
          <p:nvPr/>
        </p:nvSpPr>
        <p:spPr>
          <a:xfrm>
            <a:off x="9509760" y="2705040"/>
            <a:ext cx="521172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10909"/>
                </a:solidFill>
                <a:latin typeface="Segoe UI"/>
                <a:ea typeface="Arial"/>
              </a:rPr>
              <a:t>GOOGLE CLASSROOM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228" name="CustomShape 7"/>
          <p:cNvSpPr/>
          <p:nvPr/>
        </p:nvSpPr>
        <p:spPr>
          <a:xfrm>
            <a:off x="9509760" y="3305520"/>
            <a:ext cx="752832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ffffff"/>
                </a:solidFill>
                <a:latin typeface="Segoe UI"/>
                <a:ea typeface="Arial"/>
              </a:rPr>
              <a:t>Material de clase. Aquí se suben también las clases grabadas. </a:t>
            </a:r>
            <a:r>
              <a:rPr b="1" lang="es-ES" sz="2400" spc="-1" strike="noStrike">
                <a:solidFill>
                  <a:srgbClr val="ffffff"/>
                </a:solidFill>
                <a:latin typeface="Segoe UI"/>
                <a:ea typeface="Arial"/>
              </a:rPr>
              <a:t>¡Nececsitas una cuenta Google!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29" name="CustomShape 8"/>
          <p:cNvSpPr/>
          <p:nvPr/>
        </p:nvSpPr>
        <p:spPr>
          <a:xfrm>
            <a:off x="9509760" y="6296040"/>
            <a:ext cx="521172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10909"/>
                </a:solidFill>
                <a:latin typeface="Segoe UI"/>
                <a:ea typeface="Arial"/>
              </a:rPr>
              <a:t>KAHOOT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230" name="CustomShape 9"/>
          <p:cNvSpPr/>
          <p:nvPr/>
        </p:nvSpPr>
        <p:spPr>
          <a:xfrm>
            <a:off x="9509760" y="6896160"/>
            <a:ext cx="75283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ffffff"/>
                </a:solidFill>
                <a:latin typeface="Segoe UI"/>
                <a:ea typeface="Arial"/>
              </a:rPr>
              <a:t>Preguntas rápidas entre unidades de teoría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31" name="CustomShape 10"/>
          <p:cNvSpPr/>
          <p:nvPr/>
        </p:nvSpPr>
        <p:spPr>
          <a:xfrm>
            <a:off x="9509760" y="4503960"/>
            <a:ext cx="521172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10909"/>
                </a:solidFill>
                <a:latin typeface="Segoe UI"/>
                <a:ea typeface="Arial"/>
              </a:rPr>
              <a:t>GOOGLE CALENDAR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232" name="CustomShape 11"/>
          <p:cNvSpPr/>
          <p:nvPr/>
        </p:nvSpPr>
        <p:spPr>
          <a:xfrm>
            <a:off x="9509760" y="5104080"/>
            <a:ext cx="752832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ffffff"/>
                </a:solidFill>
                <a:latin typeface="Segoe UI"/>
                <a:ea typeface="Arial"/>
              </a:rPr>
              <a:t>Calendario con las fechas de las unidades, entregas y días festivos.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233" name="Imagen 4" descr="Imagen que contiene dibujo, luz, alimentos&#10;&#10;Descripción generada automáticamente"/>
          <p:cNvPicPr/>
          <p:nvPr/>
        </p:nvPicPr>
        <p:blipFill>
          <a:blip r:embed="rId2"/>
          <a:stretch/>
        </p:blipFill>
        <p:spPr>
          <a:xfrm>
            <a:off x="8412840" y="820440"/>
            <a:ext cx="1016640" cy="1016640"/>
          </a:xfrm>
          <a:prstGeom prst="rect">
            <a:avLst/>
          </a:prstGeom>
          <a:ln w="0">
            <a:noFill/>
          </a:ln>
        </p:spPr>
      </p:pic>
      <p:pic>
        <p:nvPicPr>
          <p:cNvPr id="234" name="Imagen 6" descr="Imagen que contiene dibujo&#10;&#10;Descripción generada automáticamente"/>
          <p:cNvPicPr/>
          <p:nvPr/>
        </p:nvPicPr>
        <p:blipFill>
          <a:blip r:embed="rId3"/>
          <a:stretch/>
        </p:blipFill>
        <p:spPr>
          <a:xfrm>
            <a:off x="8546400" y="2679120"/>
            <a:ext cx="749880" cy="646200"/>
          </a:xfrm>
          <a:prstGeom prst="rect">
            <a:avLst/>
          </a:prstGeom>
          <a:ln w="0">
            <a:noFill/>
          </a:ln>
        </p:spPr>
      </p:pic>
      <p:pic>
        <p:nvPicPr>
          <p:cNvPr id="235" name="Imagen 8" descr="Imagen que contiene reloj, señal, firmar&#10;&#10;Descripción generada automáticamente"/>
          <p:cNvPicPr/>
          <p:nvPr/>
        </p:nvPicPr>
        <p:blipFill>
          <a:blip r:embed="rId4"/>
          <a:stretch/>
        </p:blipFill>
        <p:spPr>
          <a:xfrm>
            <a:off x="8576640" y="4531320"/>
            <a:ext cx="663840" cy="646920"/>
          </a:xfrm>
          <a:prstGeom prst="rect">
            <a:avLst/>
          </a:prstGeom>
          <a:ln w="0">
            <a:noFill/>
          </a:ln>
        </p:spPr>
      </p:pic>
      <p:pic>
        <p:nvPicPr>
          <p:cNvPr id="236" name="Imagen 12" descr="Imagen que contiene dibujo, señal&#10;&#10;Descripción generada automáticamente"/>
          <p:cNvPicPr/>
          <p:nvPr/>
        </p:nvPicPr>
        <p:blipFill>
          <a:blip r:embed="rId5"/>
          <a:stretch/>
        </p:blipFill>
        <p:spPr>
          <a:xfrm>
            <a:off x="8576640" y="6296040"/>
            <a:ext cx="646920" cy="646920"/>
          </a:xfrm>
          <a:prstGeom prst="rect">
            <a:avLst/>
          </a:prstGeom>
          <a:ln w="0">
            <a:noFill/>
          </a:ln>
        </p:spPr>
      </p:pic>
      <p:sp>
        <p:nvSpPr>
          <p:cNvPr id="237" name="CustomShape 12"/>
          <p:cNvSpPr/>
          <p:nvPr/>
        </p:nvSpPr>
        <p:spPr>
          <a:xfrm>
            <a:off x="9585360" y="7737840"/>
            <a:ext cx="521172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10909"/>
                </a:solidFill>
                <a:latin typeface="Segoe UI"/>
                <a:ea typeface="Arial"/>
              </a:rPr>
              <a:t>O’REILLY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238" name="CustomShape 13"/>
          <p:cNvSpPr/>
          <p:nvPr/>
        </p:nvSpPr>
        <p:spPr>
          <a:xfrm>
            <a:off x="9585360" y="8337960"/>
            <a:ext cx="75283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ffffff"/>
                </a:solidFill>
                <a:latin typeface="Segoe UI"/>
                <a:ea typeface="Arial"/>
              </a:rPr>
              <a:t>Documentación, vídeos, libros de Data Science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239" name="Picture 4" descr="O'Reilly Logotype Guidelines - O'Reilly Media"/>
          <p:cNvPicPr/>
          <p:nvPr/>
        </p:nvPicPr>
        <p:blipFill>
          <a:blip r:embed="rId6"/>
          <a:srcRect l="20484" t="32025" r="21567" b="30464"/>
          <a:stretch/>
        </p:blipFill>
        <p:spPr>
          <a:xfrm>
            <a:off x="8471880" y="7881480"/>
            <a:ext cx="866160" cy="34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-204120" y="0"/>
            <a:ext cx="18695880" cy="30430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2"/>
          <p:cNvSpPr/>
          <p:nvPr/>
        </p:nvSpPr>
        <p:spPr>
          <a:xfrm>
            <a:off x="1028880" y="793080"/>
            <a:ext cx="1542852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7000" spc="-1" strike="noStrike">
                <a:solidFill>
                  <a:srgbClr val="f7f9f8"/>
                </a:solidFill>
                <a:latin typeface="Segoe UI"/>
                <a:ea typeface="Muli"/>
              </a:rPr>
              <a:t>Enlaces</a:t>
            </a:r>
            <a:endParaRPr b="0" lang="es-ES" sz="70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1360440" y="3615480"/>
            <a:ext cx="587160" cy="57780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3" name="Group 4"/>
          <p:cNvGrpSpPr/>
          <p:nvPr/>
        </p:nvGrpSpPr>
        <p:grpSpPr>
          <a:xfrm>
            <a:off x="2085120" y="3987000"/>
            <a:ext cx="6728400" cy="1480680"/>
            <a:chOff x="2085120" y="3987000"/>
            <a:chExt cx="6728400" cy="1480680"/>
          </a:xfrm>
        </p:grpSpPr>
        <p:sp>
          <p:nvSpPr>
            <p:cNvPr id="244" name="CustomShape 5"/>
            <p:cNvSpPr/>
            <p:nvPr/>
          </p:nvSpPr>
          <p:spPr>
            <a:xfrm>
              <a:off x="2085120" y="3987000"/>
              <a:ext cx="6728400" cy="762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3600" spc="-1" strike="noStrike">
                  <a:solidFill>
                    <a:srgbClr val="231f1d"/>
                  </a:solidFill>
                  <a:latin typeface="Segoe UI"/>
                  <a:ea typeface="Muli"/>
                </a:rPr>
                <a:t>Google Clasroom</a:t>
              </a:r>
              <a:endParaRPr b="0" lang="es-ES" sz="3600" spc="-1" strike="noStrike">
                <a:latin typeface="Arial"/>
              </a:endParaRPr>
            </a:p>
          </p:txBody>
        </p:sp>
        <p:sp>
          <p:nvSpPr>
            <p:cNvPr id="245" name="CustomShape 6"/>
            <p:cNvSpPr/>
            <p:nvPr/>
          </p:nvSpPr>
          <p:spPr>
            <a:xfrm>
              <a:off x="2085120" y="4715640"/>
              <a:ext cx="6728400" cy="752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79000"/>
                </a:lnSpc>
                <a:tabLst>
                  <a:tab algn="l" pos="0"/>
                </a:tabLst>
              </a:pPr>
              <a:r>
                <a:rPr b="1" lang="en-US" sz="2500" spc="-1" strike="noStrike">
                  <a:solidFill>
                    <a:srgbClr val="0000ff"/>
                  </a:solidFill>
                  <a:latin typeface="Segoe UI"/>
                  <a:ea typeface="Muli"/>
                  <a:hlinkClick r:id="rId1"/>
                </a:rPr>
                <a:t>classroom.google.com/</a:t>
              </a:r>
              <a:endParaRPr b="0" lang="es-ES" sz="2500" spc="-1" strike="noStrike">
                <a:latin typeface="Arial"/>
              </a:endParaRPr>
            </a:p>
          </p:txBody>
        </p:sp>
      </p:grpSp>
      <p:sp>
        <p:nvSpPr>
          <p:cNvPr id="246" name="CustomShape 7"/>
          <p:cNvSpPr/>
          <p:nvPr/>
        </p:nvSpPr>
        <p:spPr>
          <a:xfrm>
            <a:off x="9474480" y="3615480"/>
            <a:ext cx="587160" cy="57780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7" name="Group 8"/>
          <p:cNvGrpSpPr/>
          <p:nvPr/>
        </p:nvGrpSpPr>
        <p:grpSpPr>
          <a:xfrm>
            <a:off x="10244520" y="3799440"/>
            <a:ext cx="6728400" cy="2037600"/>
            <a:chOff x="10244520" y="3799440"/>
            <a:chExt cx="6728400" cy="2037600"/>
          </a:xfrm>
        </p:grpSpPr>
        <p:sp>
          <p:nvSpPr>
            <p:cNvPr id="248" name="CustomShape 9"/>
            <p:cNvSpPr/>
            <p:nvPr/>
          </p:nvSpPr>
          <p:spPr>
            <a:xfrm>
              <a:off x="10244520" y="3799440"/>
              <a:ext cx="6728400" cy="762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3600" spc="-1" strike="noStrike">
                  <a:solidFill>
                    <a:srgbClr val="231f1d"/>
                  </a:solidFill>
                  <a:latin typeface="Segoe UI"/>
                  <a:ea typeface="Muli"/>
                </a:rPr>
                <a:t>O’Reilly</a:t>
              </a:r>
              <a:endParaRPr b="0" lang="es-ES" sz="3600" spc="-1" strike="noStrike">
                <a:latin typeface="Arial"/>
              </a:endParaRPr>
            </a:p>
          </p:txBody>
        </p:sp>
        <p:sp>
          <p:nvSpPr>
            <p:cNvPr id="249" name="CustomShape 10"/>
            <p:cNvSpPr/>
            <p:nvPr/>
          </p:nvSpPr>
          <p:spPr>
            <a:xfrm>
              <a:off x="10244520" y="4403520"/>
              <a:ext cx="6728400" cy="143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79000"/>
                </a:lnSpc>
                <a:tabLst>
                  <a:tab algn="l" pos="0"/>
                </a:tabLst>
              </a:pPr>
              <a:r>
                <a:rPr b="1" lang="es-ES" sz="2500" spc="-1" strike="noStrike" u="sng">
                  <a:solidFill>
                    <a:srgbClr val="0000ff"/>
                  </a:solidFill>
                  <a:uFillTx/>
                  <a:latin typeface="Segoe UI"/>
                  <a:ea typeface="Arial"/>
                  <a:hlinkClick r:id="rId2"/>
                </a:rPr>
                <a:t>learning.oreilly.com</a:t>
              </a:r>
              <a:endParaRPr b="0" lang="es-ES" sz="2500" spc="-1" strike="noStrike">
                <a:latin typeface="Arial"/>
              </a:endParaRPr>
            </a:p>
            <a:p>
              <a:pPr>
                <a:lnSpc>
                  <a:spcPct val="179000"/>
                </a:lnSpc>
                <a:tabLst>
                  <a:tab algn="l" pos="0"/>
                </a:tabLst>
              </a:pPr>
              <a:r>
                <a:rPr b="1" lang="es-ES" sz="2500" spc="-1" strike="noStrike">
                  <a:solidFill>
                    <a:srgbClr val="000000"/>
                  </a:solidFill>
                  <a:latin typeface="Segoe UI"/>
                  <a:ea typeface="Arial"/>
                </a:rPr>
                <a:t>Usuario y contraseña: en Slack!</a:t>
              </a:r>
              <a:endParaRPr b="0" lang="es-ES" sz="2500" spc="-1" strike="noStrike">
                <a:latin typeface="Arial"/>
              </a:endParaRPr>
            </a:p>
          </p:txBody>
        </p:sp>
      </p:grpSp>
      <p:sp>
        <p:nvSpPr>
          <p:cNvPr id="250" name="CustomShape 11"/>
          <p:cNvSpPr/>
          <p:nvPr/>
        </p:nvSpPr>
        <p:spPr>
          <a:xfrm>
            <a:off x="9512280" y="6993720"/>
            <a:ext cx="587160" cy="57780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1" name="Group 12"/>
          <p:cNvGrpSpPr/>
          <p:nvPr/>
        </p:nvGrpSpPr>
        <p:grpSpPr>
          <a:xfrm>
            <a:off x="10282680" y="7427160"/>
            <a:ext cx="6728400" cy="915120"/>
            <a:chOff x="10282680" y="7427160"/>
            <a:chExt cx="6728400" cy="915120"/>
          </a:xfrm>
        </p:grpSpPr>
        <p:sp>
          <p:nvSpPr>
            <p:cNvPr id="252" name="CustomShape 13"/>
            <p:cNvSpPr/>
            <p:nvPr/>
          </p:nvSpPr>
          <p:spPr>
            <a:xfrm>
              <a:off x="10282680" y="7427160"/>
              <a:ext cx="6728400" cy="762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3600" spc="-1" strike="noStrike">
                  <a:solidFill>
                    <a:srgbClr val="231f1d"/>
                  </a:solidFill>
                  <a:latin typeface="Segoe UI"/>
                  <a:ea typeface="Muli"/>
                </a:rPr>
                <a:t>Daily check</a:t>
              </a:r>
              <a:endParaRPr b="0" lang="es-ES" sz="3600" spc="-1" strike="noStrike">
                <a:latin typeface="Arial"/>
              </a:endParaRPr>
            </a:p>
          </p:txBody>
        </p:sp>
        <p:sp>
          <p:nvSpPr>
            <p:cNvPr id="253" name="CustomShape 14"/>
            <p:cNvSpPr/>
            <p:nvPr/>
          </p:nvSpPr>
          <p:spPr>
            <a:xfrm>
              <a:off x="10282680" y="7957080"/>
              <a:ext cx="6728400" cy="385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4" name="CustomShape 15"/>
          <p:cNvSpPr/>
          <p:nvPr/>
        </p:nvSpPr>
        <p:spPr>
          <a:xfrm>
            <a:off x="1360440" y="6954480"/>
            <a:ext cx="587160" cy="57780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5" name="Group 16"/>
          <p:cNvGrpSpPr/>
          <p:nvPr/>
        </p:nvGrpSpPr>
        <p:grpSpPr>
          <a:xfrm>
            <a:off x="2085120" y="7288560"/>
            <a:ext cx="14925960" cy="1802520"/>
            <a:chOff x="2085120" y="7288560"/>
            <a:chExt cx="14925960" cy="1802520"/>
          </a:xfrm>
        </p:grpSpPr>
        <p:sp>
          <p:nvSpPr>
            <p:cNvPr id="256" name="CustomShape 17"/>
            <p:cNvSpPr/>
            <p:nvPr/>
          </p:nvSpPr>
          <p:spPr>
            <a:xfrm>
              <a:off x="2085120" y="7288560"/>
              <a:ext cx="6728400" cy="762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3600" spc="-1" strike="noStrike">
                  <a:solidFill>
                    <a:srgbClr val="231f1d"/>
                  </a:solidFill>
                  <a:latin typeface="Segoe UI"/>
                  <a:ea typeface="Muli"/>
                </a:rPr>
                <a:t>Slack – The Bridge Campus</a:t>
              </a:r>
              <a:endParaRPr b="0" lang="es-ES" sz="3600" spc="-1" strike="noStrike">
                <a:latin typeface="Arial"/>
              </a:endParaRPr>
            </a:p>
          </p:txBody>
        </p:sp>
        <p:sp>
          <p:nvSpPr>
            <p:cNvPr id="257" name="CustomShape 18"/>
            <p:cNvSpPr/>
            <p:nvPr/>
          </p:nvSpPr>
          <p:spPr>
            <a:xfrm>
              <a:off x="2085120" y="7957800"/>
              <a:ext cx="6728400" cy="1133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79000"/>
                </a:lnSpc>
                <a:tabLst>
                  <a:tab algn="l" pos="0"/>
                </a:tabLst>
              </a:pPr>
              <a:r>
                <a:rPr b="1" lang="es-ES" sz="2500" spc="-1" strike="noStrike">
                  <a:solidFill>
                    <a:srgbClr val="0000ff"/>
                  </a:solidFill>
                  <a:latin typeface="Segoe UI"/>
                  <a:ea typeface="Arial"/>
                  <a:hlinkClick r:id="rId3"/>
                </a:rPr>
                <a:t>https://slack.com/signin</a:t>
              </a:r>
              <a:endParaRPr b="0" lang="es-ES" sz="2500" spc="-1" strike="noStrike">
                <a:latin typeface="Arial"/>
              </a:endParaRPr>
            </a:p>
            <a:p>
              <a:pPr>
                <a:lnSpc>
                  <a:spcPct val="179000"/>
                </a:lnSpc>
                <a:tabLst>
                  <a:tab algn="l" pos="0"/>
                </a:tabLst>
              </a:pPr>
              <a:endParaRPr b="0" lang="es-ES" sz="2500" spc="-1" strike="noStrike">
                <a:latin typeface="Arial"/>
              </a:endParaRPr>
            </a:p>
          </p:txBody>
        </p:sp>
        <p:sp>
          <p:nvSpPr>
            <p:cNvPr id="258" name="CustomShape 19"/>
            <p:cNvSpPr/>
            <p:nvPr/>
          </p:nvSpPr>
          <p:spPr>
            <a:xfrm>
              <a:off x="10282680" y="8030880"/>
              <a:ext cx="6728400" cy="752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79000"/>
                </a:lnSpc>
                <a:tabLst>
                  <a:tab algn="l" pos="0"/>
                </a:tabLst>
              </a:pPr>
              <a:r>
                <a:rPr b="1" lang="es-ES" sz="2500" spc="-1" strike="noStrike">
                  <a:solidFill>
                    <a:srgbClr val="0000ff"/>
                  </a:solidFill>
                  <a:latin typeface="Segoe UI"/>
                  <a:ea typeface="Arial"/>
                  <a:hlinkClick r:id="rId4"/>
                </a:rPr>
                <a:t>Enlace al </a:t>
              </a:r>
              <a:r>
                <a:rPr b="1" lang="es-ES" sz="2500" spc="-1" strike="noStrike">
                  <a:solidFill>
                    <a:srgbClr val="0000ff"/>
                  </a:solidFill>
                  <a:latin typeface="Segoe UI"/>
                  <a:ea typeface="Arial"/>
                  <a:hlinkClick r:id="rId5"/>
                </a:rPr>
                <a:t>daily</a:t>
              </a:r>
              <a:endParaRPr b="0" lang="es-ES" sz="2500" spc="-1" strike="noStrike">
                <a:latin typeface="Arial"/>
              </a:endParaRPr>
            </a:p>
          </p:txBody>
        </p:sp>
      </p:grpSp>
      <p:sp>
        <p:nvSpPr>
          <p:cNvPr id="259" name="CustomShape 20"/>
          <p:cNvSpPr/>
          <p:nvPr/>
        </p:nvSpPr>
        <p:spPr>
          <a:xfrm>
            <a:off x="568440" y="9293040"/>
            <a:ext cx="156340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* Si no tienes acceso a alguno de estos recursos, por favor escríbenos (mails última diapositiva)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0" y="-119160"/>
            <a:ext cx="10137240" cy="105249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2"/>
          <p:cNvSpPr/>
          <p:nvPr/>
        </p:nvSpPr>
        <p:spPr>
          <a:xfrm>
            <a:off x="998280" y="5774040"/>
            <a:ext cx="814536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f10909"/>
                </a:solidFill>
                <a:latin typeface="Segoe UI"/>
                <a:ea typeface="Muli"/>
              </a:rPr>
              <a:t>Daniel - LI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998280" y="6365520"/>
            <a:ext cx="814536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daniel@thebridgeschool.es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63" name="CustomShape 4"/>
          <p:cNvSpPr/>
          <p:nvPr/>
        </p:nvSpPr>
        <p:spPr>
          <a:xfrm>
            <a:off x="998280" y="7106400"/>
            <a:ext cx="814536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f10909"/>
                </a:solidFill>
                <a:latin typeface="Segoe UI"/>
                <a:ea typeface="Muli"/>
              </a:rPr>
              <a:t>Ander  - TA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264" name="CustomShape 5"/>
          <p:cNvSpPr/>
          <p:nvPr/>
        </p:nvSpPr>
        <p:spPr>
          <a:xfrm>
            <a:off x="998280" y="7704720"/>
            <a:ext cx="814536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ander@thebridgeschool.es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265" name="Google Shape;441;p24" descr=""/>
          <p:cNvPicPr/>
          <p:nvPr/>
        </p:nvPicPr>
        <p:blipFill>
          <a:blip r:embed="rId1"/>
          <a:stretch/>
        </p:blipFill>
        <p:spPr>
          <a:xfrm>
            <a:off x="2198880" y="706320"/>
            <a:ext cx="6224400" cy="2175840"/>
          </a:xfrm>
          <a:prstGeom prst="rect">
            <a:avLst/>
          </a:prstGeom>
          <a:ln w="0">
            <a:noFill/>
          </a:ln>
        </p:spPr>
      </p:pic>
      <p:sp>
        <p:nvSpPr>
          <p:cNvPr id="266" name="CustomShape 6"/>
          <p:cNvSpPr/>
          <p:nvPr/>
        </p:nvSpPr>
        <p:spPr>
          <a:xfrm>
            <a:off x="14968440" y="7038720"/>
            <a:ext cx="3562920" cy="222156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7"/>
          <p:cNvSpPr/>
          <p:nvPr/>
        </p:nvSpPr>
        <p:spPr>
          <a:xfrm>
            <a:off x="2004120" y="3287520"/>
            <a:ext cx="661392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1" lang="en-US" sz="4400" spc="-1" strike="noStrike">
                <a:solidFill>
                  <a:srgbClr val="f7f9f8"/>
                </a:solidFill>
                <a:latin typeface="Segoe UI"/>
                <a:ea typeface="Arial"/>
              </a:rPr>
              <a:t>¡BIENVENIDOS!</a:t>
            </a:r>
            <a:endParaRPr b="0" lang="es-ES" sz="4400" spc="-1" strike="noStrike">
              <a:latin typeface="Arial"/>
            </a:endParaRPr>
          </a:p>
        </p:txBody>
      </p:sp>
      <p:pic>
        <p:nvPicPr>
          <p:cNvPr id="268" name="Imagen 2" descr=""/>
          <p:cNvPicPr/>
          <p:nvPr/>
        </p:nvPicPr>
        <p:blipFill>
          <a:blip r:embed="rId2"/>
          <a:stretch/>
        </p:blipFill>
        <p:spPr>
          <a:xfrm>
            <a:off x="11235600" y="1794240"/>
            <a:ext cx="6117480" cy="2792520"/>
          </a:xfrm>
          <a:prstGeom prst="rect">
            <a:avLst/>
          </a:prstGeom>
          <a:ln w="0">
            <a:noFill/>
          </a:ln>
        </p:spPr>
      </p:pic>
      <p:sp>
        <p:nvSpPr>
          <p:cNvPr id="269" name="CustomShape 8"/>
          <p:cNvSpPr/>
          <p:nvPr/>
        </p:nvSpPr>
        <p:spPr>
          <a:xfrm>
            <a:off x="998280" y="8454600"/>
            <a:ext cx="814536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f10909"/>
                </a:solidFill>
                <a:latin typeface="Segoe UI"/>
                <a:ea typeface="Muli"/>
              </a:rPr>
              <a:t>Nacho  - TA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270" name="CustomShape 9"/>
          <p:cNvSpPr/>
          <p:nvPr/>
        </p:nvSpPr>
        <p:spPr>
          <a:xfrm>
            <a:off x="998280" y="9052920"/>
            <a:ext cx="814536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nacho@thebridgeschool.es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0"/>
            <a:ext cx="18287640" cy="600012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13069440" y="7450920"/>
            <a:ext cx="3416040" cy="10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3200" spc="-1" strike="noStrike">
                <a:solidFill>
                  <a:srgbClr val="000000"/>
                </a:solidFill>
                <a:latin typeface="Segoe UI"/>
                <a:ea typeface="Arial"/>
              </a:rPr>
              <a:t>Daniel Ortiz</a:t>
            </a:r>
            <a:endParaRPr b="0" lang="es-E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3200" spc="-1" strike="noStrike">
                <a:solidFill>
                  <a:srgbClr val="000000"/>
                </a:solidFill>
                <a:latin typeface="Segoe UI"/>
                <a:ea typeface="Arial"/>
              </a:rPr>
              <a:t>Lead Instructor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503280" y="431640"/>
            <a:ext cx="579096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5400" spc="-1" strike="noStrike">
                <a:solidFill>
                  <a:srgbClr val="ffffff"/>
                </a:solidFill>
                <a:latin typeface="Segoe UI"/>
                <a:ea typeface="Arial"/>
              </a:rPr>
              <a:t>Trayectoria</a:t>
            </a:r>
            <a:endParaRPr b="0" lang="es-ES" sz="5400" spc="-1" strike="noStrike"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13218120" y="4132080"/>
            <a:ext cx="3267360" cy="3017160"/>
          </a:xfrm>
          <a:prstGeom prst="ellipse">
            <a:avLst/>
          </a:prstGeom>
          <a:blipFill rotWithShape="0">
            <a:blip r:embed="rId1"/>
            <a:srcRect l="-13997" t="-999" r="-16998" b="-13999"/>
            <a:stretch/>
          </a:blipFill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" name="Picture 2" descr="ETSI de Telecomunicación: Imagen corporativa"/>
          <p:cNvPicPr/>
          <p:nvPr/>
        </p:nvPicPr>
        <p:blipFill>
          <a:blip r:embed="rId2"/>
          <a:stretch/>
        </p:blipFill>
        <p:spPr>
          <a:xfrm>
            <a:off x="242280" y="1192680"/>
            <a:ext cx="1394280" cy="1973160"/>
          </a:xfrm>
          <a:prstGeom prst="rect">
            <a:avLst/>
          </a:prstGeom>
          <a:ln w="0">
            <a:noFill/>
          </a:ln>
        </p:spPr>
      </p:pic>
      <p:pic>
        <p:nvPicPr>
          <p:cNvPr id="50" name="Picture 16" descr="Microsoft-logo-m-box-880x660 - MasGamers"/>
          <p:cNvPicPr/>
          <p:nvPr/>
        </p:nvPicPr>
        <p:blipFill>
          <a:blip r:embed="rId3"/>
          <a:stretch/>
        </p:blipFill>
        <p:spPr>
          <a:xfrm>
            <a:off x="-47160" y="2708640"/>
            <a:ext cx="2021400" cy="151596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18" descr="Santander - Gomo Learning"/>
          <p:cNvPicPr/>
          <p:nvPr/>
        </p:nvPicPr>
        <p:blipFill>
          <a:blip r:embed="rId4"/>
          <a:stretch/>
        </p:blipFill>
        <p:spPr>
          <a:xfrm>
            <a:off x="458280" y="4302000"/>
            <a:ext cx="1015200" cy="1015200"/>
          </a:xfrm>
          <a:prstGeom prst="rect">
            <a:avLst/>
          </a:prstGeom>
          <a:ln w="0">
            <a:noFill/>
          </a:ln>
        </p:spPr>
      </p:pic>
      <p:sp>
        <p:nvSpPr>
          <p:cNvPr id="52" name="CustomShape 5"/>
          <p:cNvSpPr/>
          <p:nvPr/>
        </p:nvSpPr>
        <p:spPr>
          <a:xfrm>
            <a:off x="1644480" y="1815840"/>
            <a:ext cx="537156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Universidad Politécnica de Madrid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Ingeniero de Teleco e investigación en IoT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53" name="CustomShape 6"/>
          <p:cNvSpPr/>
          <p:nvPr/>
        </p:nvSpPr>
        <p:spPr>
          <a:xfrm>
            <a:off x="1644480" y="3090960"/>
            <a:ext cx="537156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Microsoft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Evangelista Técnico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54" name="CustomShape 7"/>
          <p:cNvSpPr/>
          <p:nvPr/>
        </p:nvSpPr>
        <p:spPr>
          <a:xfrm>
            <a:off x="1644480" y="4410720"/>
            <a:ext cx="537156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Banco Santander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Data Scientist en Riesgos y Estrategia del dato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55" name="CustomShape 8"/>
          <p:cNvSpPr/>
          <p:nvPr/>
        </p:nvSpPr>
        <p:spPr>
          <a:xfrm>
            <a:off x="412560" y="8669880"/>
            <a:ext cx="2122200" cy="8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Música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Rock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56" name="CustomShape 9"/>
          <p:cNvSpPr/>
          <p:nvPr/>
        </p:nvSpPr>
        <p:spPr>
          <a:xfrm>
            <a:off x="2982600" y="8609760"/>
            <a:ext cx="2122200" cy="8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Juegos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De mesa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57" name="CustomShape 10"/>
          <p:cNvSpPr/>
          <p:nvPr/>
        </p:nvSpPr>
        <p:spPr>
          <a:xfrm>
            <a:off x="8698680" y="8609760"/>
            <a:ext cx="3190320" cy="8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Desarrollador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Tiempo libre :)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58" name="Imagen 67" descr="Imagen que contiene luz, dibujo&#10;&#10;Descripción generada automáticamente"/>
          <p:cNvPicPr/>
          <p:nvPr/>
        </p:nvPicPr>
        <p:blipFill>
          <a:blip r:embed="rId5"/>
          <a:stretch/>
        </p:blipFill>
        <p:spPr>
          <a:xfrm>
            <a:off x="3647520" y="7415280"/>
            <a:ext cx="983880" cy="983880"/>
          </a:xfrm>
          <a:prstGeom prst="rect">
            <a:avLst/>
          </a:prstGeom>
          <a:ln w="0">
            <a:noFill/>
          </a:ln>
        </p:spPr>
      </p:pic>
      <p:pic>
        <p:nvPicPr>
          <p:cNvPr id="59" name="Imagen 69" descr="Imagen que contiene cuchillo&#10;&#10;Descripción generada automáticamente"/>
          <p:cNvPicPr/>
          <p:nvPr/>
        </p:nvPicPr>
        <p:blipFill>
          <a:blip r:embed="rId6"/>
          <a:stretch/>
        </p:blipFill>
        <p:spPr>
          <a:xfrm>
            <a:off x="6488640" y="7407000"/>
            <a:ext cx="858600" cy="858600"/>
          </a:xfrm>
          <a:prstGeom prst="rect">
            <a:avLst/>
          </a:prstGeom>
          <a:ln w="0">
            <a:noFill/>
          </a:ln>
        </p:spPr>
      </p:pic>
      <p:sp>
        <p:nvSpPr>
          <p:cNvPr id="60" name="CustomShape 11"/>
          <p:cNvSpPr/>
          <p:nvPr/>
        </p:nvSpPr>
        <p:spPr>
          <a:xfrm>
            <a:off x="5499000" y="8575560"/>
            <a:ext cx="281232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Viajes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Todo lo que se pueda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61" name="Imagen 73" descr="Imagen que contiene dibujo, reloj&#10;&#10;Descripción generada automáticamente"/>
          <p:cNvPicPr/>
          <p:nvPr/>
        </p:nvPicPr>
        <p:blipFill>
          <a:blip r:embed="rId7"/>
          <a:stretch/>
        </p:blipFill>
        <p:spPr>
          <a:xfrm>
            <a:off x="9727560" y="7520400"/>
            <a:ext cx="858600" cy="858600"/>
          </a:xfrm>
          <a:prstGeom prst="rect">
            <a:avLst/>
          </a:prstGeom>
          <a:ln w="0">
            <a:noFill/>
          </a:ln>
        </p:spPr>
      </p:pic>
      <p:sp>
        <p:nvSpPr>
          <p:cNvPr id="62" name="CustomShape 12"/>
          <p:cNvSpPr/>
          <p:nvPr/>
        </p:nvSpPr>
        <p:spPr>
          <a:xfrm>
            <a:off x="11993400" y="8829000"/>
            <a:ext cx="5739120" cy="12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Contacto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2400" spc="-1" strike="noStrike" u="sng">
                <a:solidFill>
                  <a:srgbClr val="0000ff"/>
                </a:solidFill>
                <a:uFillTx/>
                <a:latin typeface="Segoe UI"/>
                <a:ea typeface="Arial"/>
                <a:hlinkClick r:id="rId8"/>
              </a:rPr>
              <a:t>daniel@thebridgeschool.es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2400" spc="-1" strike="noStrike" u="sng">
                <a:solidFill>
                  <a:srgbClr val="0000ff"/>
                </a:solidFill>
                <a:uFillTx/>
                <a:latin typeface="Segoe UI"/>
                <a:ea typeface="Arial"/>
                <a:hlinkClick r:id="rId9"/>
              </a:rPr>
              <a:t>LinkedIn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63" name="CustomShape 13"/>
          <p:cNvSpPr/>
          <p:nvPr/>
        </p:nvSpPr>
        <p:spPr>
          <a:xfrm>
            <a:off x="558000" y="6377760"/>
            <a:ext cx="579096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5400" spc="-1" strike="noStrike">
                <a:solidFill>
                  <a:srgbClr val="413d3d"/>
                </a:solidFill>
                <a:latin typeface="Segoe UI"/>
                <a:ea typeface="Arial"/>
              </a:rPr>
              <a:t>Hobbies</a:t>
            </a:r>
            <a:endParaRPr b="0" lang="es-ES" sz="5400" spc="-1" strike="noStrike">
              <a:latin typeface="Arial"/>
            </a:endParaRPr>
          </a:p>
        </p:txBody>
      </p:sp>
      <p:pic>
        <p:nvPicPr>
          <p:cNvPr id="64" name="Imagen 79" descr="Imagen que contiene dibujo&#10;&#10;Descripción generada automáticamente"/>
          <p:cNvPicPr/>
          <p:nvPr/>
        </p:nvPicPr>
        <p:blipFill>
          <a:blip r:embed="rId10"/>
          <a:srcRect l="26006" t="0" r="58543" b="0"/>
          <a:stretch/>
        </p:blipFill>
        <p:spPr>
          <a:xfrm>
            <a:off x="8077320" y="1637280"/>
            <a:ext cx="1155240" cy="995760"/>
          </a:xfrm>
          <a:prstGeom prst="rect">
            <a:avLst/>
          </a:prstGeom>
          <a:ln w="0">
            <a:noFill/>
          </a:ln>
        </p:spPr>
      </p:pic>
      <p:sp>
        <p:nvSpPr>
          <p:cNvPr id="65" name="CustomShape 14"/>
          <p:cNvSpPr/>
          <p:nvPr/>
        </p:nvSpPr>
        <p:spPr>
          <a:xfrm>
            <a:off x="9497880" y="1758960"/>
            <a:ext cx="537156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The Bridge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Data Science Lead Instructor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66" name="Imagen 2" descr="Imagen que contiene objeto, candelabro&#10;&#10;Descripción generada automáticamente"/>
          <p:cNvPicPr/>
          <p:nvPr/>
        </p:nvPicPr>
        <p:blipFill>
          <a:blip r:embed="rId11"/>
          <a:stretch/>
        </p:blipFill>
        <p:spPr>
          <a:xfrm>
            <a:off x="955080" y="7391160"/>
            <a:ext cx="1090800" cy="109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0" y="0"/>
            <a:ext cx="18287640" cy="600012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14043240" y="7204320"/>
            <a:ext cx="341604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3200" spc="-1" strike="noStrike">
                <a:solidFill>
                  <a:srgbClr val="000000"/>
                </a:solidFill>
                <a:latin typeface="Segoe UI"/>
                <a:ea typeface="Arial"/>
              </a:rPr>
              <a:t>Nacho Rodríguez Montero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503280" y="431640"/>
            <a:ext cx="579096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5400" spc="-1" strike="noStrike">
                <a:solidFill>
                  <a:srgbClr val="ffffff"/>
                </a:solidFill>
                <a:latin typeface="Segoe UI"/>
                <a:ea typeface="Arial"/>
              </a:rPr>
              <a:t>Trayectoria</a:t>
            </a:r>
            <a:endParaRPr b="0" lang="es-ES" sz="5400" spc="-1" strike="noStrike">
              <a:latin typeface="Arial"/>
            </a:endParaRPr>
          </a:p>
        </p:txBody>
      </p:sp>
      <p:sp>
        <p:nvSpPr>
          <p:cNvPr id="70" name="CustomShape 4"/>
          <p:cNvSpPr/>
          <p:nvPr/>
        </p:nvSpPr>
        <p:spPr>
          <a:xfrm>
            <a:off x="558000" y="6377760"/>
            <a:ext cx="579096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5400" spc="-1" strike="noStrike">
                <a:solidFill>
                  <a:srgbClr val="413d3d"/>
                </a:solidFill>
                <a:latin typeface="Segoe UI"/>
                <a:ea typeface="Arial"/>
              </a:rPr>
              <a:t>Hobbies</a:t>
            </a:r>
            <a:endParaRPr b="0" lang="es-ES" sz="5400" spc="-1" strike="noStrike">
              <a:latin typeface="Arial"/>
            </a:endParaRPr>
          </a:p>
        </p:txBody>
      </p:sp>
      <p:pic>
        <p:nvPicPr>
          <p:cNvPr id="71" name="Imagen 8" descr=""/>
          <p:cNvPicPr/>
          <p:nvPr/>
        </p:nvPicPr>
        <p:blipFill>
          <a:blip r:embed="rId1"/>
          <a:stretch/>
        </p:blipFill>
        <p:spPr>
          <a:xfrm>
            <a:off x="800640" y="1476360"/>
            <a:ext cx="4081680" cy="1383840"/>
          </a:xfrm>
          <a:prstGeom prst="rect">
            <a:avLst/>
          </a:prstGeom>
          <a:ln w="0">
            <a:noFill/>
          </a:ln>
        </p:spPr>
      </p:pic>
      <p:pic>
        <p:nvPicPr>
          <p:cNvPr id="72" name="Imagen 10" descr=""/>
          <p:cNvPicPr/>
          <p:nvPr/>
        </p:nvPicPr>
        <p:blipFill>
          <a:blip r:embed="rId2"/>
          <a:stretch/>
        </p:blipFill>
        <p:spPr>
          <a:xfrm>
            <a:off x="800640" y="2860200"/>
            <a:ext cx="2767680" cy="1383840"/>
          </a:xfrm>
          <a:prstGeom prst="rect">
            <a:avLst/>
          </a:prstGeom>
          <a:ln w="0">
            <a:noFill/>
          </a:ln>
        </p:spPr>
      </p:pic>
      <p:sp>
        <p:nvSpPr>
          <p:cNvPr id="73" name="CustomShape 5"/>
          <p:cNvSpPr/>
          <p:nvPr/>
        </p:nvSpPr>
        <p:spPr>
          <a:xfrm>
            <a:off x="5320080" y="1814400"/>
            <a:ext cx="536508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Universidad Autónoma de Madrid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ADE – especialidad econometría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74" name="CustomShape 6"/>
          <p:cNvSpPr/>
          <p:nvPr/>
        </p:nvSpPr>
        <p:spPr>
          <a:xfrm>
            <a:off x="5320080" y="3199680"/>
            <a:ext cx="536508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Grupo Corporativo GFI Informática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Financial Controller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75" name="Imagen 13" descr="Imagen que contiene dibujo&#10;&#10;Descripción generada automáticamente"/>
          <p:cNvPicPr/>
          <p:nvPr/>
        </p:nvPicPr>
        <p:blipFill>
          <a:blip r:embed="rId3"/>
          <a:srcRect l="26006" t="0" r="58543" b="0"/>
          <a:stretch/>
        </p:blipFill>
        <p:spPr>
          <a:xfrm>
            <a:off x="1607040" y="4645440"/>
            <a:ext cx="1155240" cy="995760"/>
          </a:xfrm>
          <a:prstGeom prst="rect">
            <a:avLst/>
          </a:prstGeom>
          <a:ln w="0">
            <a:noFill/>
          </a:ln>
        </p:spPr>
      </p:pic>
      <p:sp>
        <p:nvSpPr>
          <p:cNvPr id="76" name="CustomShape 7"/>
          <p:cNvSpPr/>
          <p:nvPr/>
        </p:nvSpPr>
        <p:spPr>
          <a:xfrm>
            <a:off x="5313600" y="4584600"/>
            <a:ext cx="5371560" cy="100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The Bridge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Alumno Data Science 1ª Promoción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Data Science Teacher Asistant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77" name="Imagen 17" descr=""/>
          <p:cNvPicPr/>
          <p:nvPr/>
        </p:nvPicPr>
        <p:blipFill>
          <a:blip r:embed="rId4"/>
          <a:srcRect l="28254" t="38804" r="28420" b="33833"/>
          <a:stretch/>
        </p:blipFill>
        <p:spPr>
          <a:xfrm>
            <a:off x="503280" y="7301160"/>
            <a:ext cx="4000680" cy="1681560"/>
          </a:xfrm>
          <a:prstGeom prst="rect">
            <a:avLst/>
          </a:prstGeom>
          <a:ln w="0">
            <a:noFill/>
          </a:ln>
        </p:spPr>
      </p:pic>
      <p:sp>
        <p:nvSpPr>
          <p:cNvPr id="78" name="CustomShape 8"/>
          <p:cNvSpPr/>
          <p:nvPr/>
        </p:nvSpPr>
        <p:spPr>
          <a:xfrm>
            <a:off x="1276560" y="8885160"/>
            <a:ext cx="21222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Montaña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9" name="CustomShape 9"/>
          <p:cNvSpPr/>
          <p:nvPr/>
        </p:nvSpPr>
        <p:spPr>
          <a:xfrm>
            <a:off x="5050440" y="8885160"/>
            <a:ext cx="21222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Escalada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80" name="Picture 2" descr="Climbing logo icon Royalty Free Vector Image - VectorStock"/>
          <p:cNvPicPr/>
          <p:nvPr/>
        </p:nvPicPr>
        <p:blipFill>
          <a:blip r:embed="rId5"/>
          <a:srcRect l="28661" t="0" r="0" b="24209"/>
          <a:stretch/>
        </p:blipFill>
        <p:spPr>
          <a:xfrm>
            <a:off x="5320080" y="6973920"/>
            <a:ext cx="1467360" cy="1681560"/>
          </a:xfrm>
          <a:prstGeom prst="rect">
            <a:avLst/>
          </a:prstGeom>
          <a:ln w="0">
            <a:noFill/>
          </a:ln>
        </p:spPr>
      </p:pic>
      <p:pic>
        <p:nvPicPr>
          <p:cNvPr id="81" name="Imagen 25" descr=""/>
          <p:cNvPicPr/>
          <p:nvPr/>
        </p:nvPicPr>
        <p:blipFill>
          <a:blip r:embed="rId6"/>
          <a:stretch/>
        </p:blipFill>
        <p:spPr>
          <a:xfrm>
            <a:off x="8094600" y="6969240"/>
            <a:ext cx="1860840" cy="1860840"/>
          </a:xfrm>
          <a:prstGeom prst="rect">
            <a:avLst/>
          </a:prstGeom>
          <a:ln w="0">
            <a:noFill/>
          </a:ln>
        </p:spPr>
      </p:pic>
      <p:sp>
        <p:nvSpPr>
          <p:cNvPr id="82" name="CustomShape 10"/>
          <p:cNvSpPr/>
          <p:nvPr/>
        </p:nvSpPr>
        <p:spPr>
          <a:xfrm>
            <a:off x="8082720" y="8886600"/>
            <a:ext cx="21222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Fútbol sala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83" name="Imagen 31" descr=""/>
          <p:cNvPicPr/>
          <p:nvPr/>
        </p:nvPicPr>
        <p:blipFill>
          <a:blip r:embed="rId7"/>
          <a:stretch/>
        </p:blipFill>
        <p:spPr>
          <a:xfrm>
            <a:off x="11111400" y="7148160"/>
            <a:ext cx="1775880" cy="1681560"/>
          </a:xfrm>
          <a:prstGeom prst="rect">
            <a:avLst/>
          </a:prstGeom>
          <a:ln w="0">
            <a:noFill/>
          </a:ln>
        </p:spPr>
      </p:pic>
      <p:sp>
        <p:nvSpPr>
          <p:cNvPr id="84" name="CustomShape 11"/>
          <p:cNvSpPr/>
          <p:nvPr/>
        </p:nvSpPr>
        <p:spPr>
          <a:xfrm>
            <a:off x="10938240" y="8886600"/>
            <a:ext cx="21222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Lectura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85" name="CustomShape 12"/>
          <p:cNvSpPr/>
          <p:nvPr/>
        </p:nvSpPr>
        <p:spPr>
          <a:xfrm>
            <a:off x="12881520" y="8885160"/>
            <a:ext cx="5739120" cy="12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Contacto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nacho@thebridgeschool.es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2400" spc="-1" strike="noStrike" u="sng">
                <a:solidFill>
                  <a:srgbClr val="0000ff"/>
                </a:solidFill>
                <a:uFillTx/>
                <a:latin typeface="Segoe UI"/>
                <a:ea typeface="Arial"/>
                <a:hlinkClick r:id="rId8"/>
              </a:rPr>
              <a:t>LinkedIn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86" name="Imagen 42" descr=""/>
          <p:cNvPicPr/>
          <p:nvPr/>
        </p:nvPicPr>
        <p:blipFill>
          <a:blip r:embed="rId9"/>
          <a:stretch/>
        </p:blipFill>
        <p:spPr>
          <a:xfrm>
            <a:off x="13631040" y="3031560"/>
            <a:ext cx="3855600" cy="385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0"/>
            <a:ext cx="18287640" cy="600012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8" name="CustomShape 2"/>
          <p:cNvSpPr/>
          <p:nvPr/>
        </p:nvSpPr>
        <p:spPr>
          <a:xfrm>
            <a:off x="13069440" y="7450920"/>
            <a:ext cx="3416040" cy="10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3200" spc="-1" strike="noStrike">
                <a:solidFill>
                  <a:srgbClr val="000000"/>
                </a:solidFill>
                <a:latin typeface="Segoe UI"/>
                <a:ea typeface="Arial"/>
              </a:rPr>
              <a:t>Ander Arana Munárriz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503280" y="431640"/>
            <a:ext cx="579096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5400" spc="-1" strike="noStrike">
                <a:solidFill>
                  <a:srgbClr val="ffffff"/>
                </a:solidFill>
                <a:latin typeface="Segoe UI"/>
                <a:ea typeface="Arial"/>
              </a:rPr>
              <a:t>Trayectoria</a:t>
            </a:r>
            <a:endParaRPr b="0" lang="es-ES" sz="5400" spc="-1" strike="noStrike"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558000" y="6377760"/>
            <a:ext cx="579096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5400" spc="-1" strike="noStrike">
                <a:solidFill>
                  <a:srgbClr val="413d3d"/>
                </a:solidFill>
                <a:latin typeface="Segoe UI"/>
                <a:ea typeface="Arial"/>
              </a:rPr>
              <a:t>Hobbies</a:t>
            </a:r>
            <a:endParaRPr b="0" lang="es-E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9935640" y="0"/>
            <a:ext cx="8352000" cy="103831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2"/>
          <p:cNvSpPr/>
          <p:nvPr/>
        </p:nvSpPr>
        <p:spPr>
          <a:xfrm>
            <a:off x="0" y="0"/>
            <a:ext cx="2882520" cy="233460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3"/>
          <p:cNvSpPr/>
          <p:nvPr/>
        </p:nvSpPr>
        <p:spPr>
          <a:xfrm>
            <a:off x="1028880" y="1028880"/>
            <a:ext cx="7776720" cy="10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231f1d"/>
                </a:solidFill>
                <a:latin typeface="Segoe UI"/>
                <a:ea typeface="Muli"/>
              </a:rPr>
              <a:t>Contenido Bootcamp</a:t>
            </a:r>
            <a:endParaRPr b="0" lang="es-ES" sz="6000" spc="-1" strike="noStrike">
              <a:latin typeface="Arial"/>
            </a:endParaRPr>
          </a:p>
        </p:txBody>
      </p:sp>
      <p:pic>
        <p:nvPicPr>
          <p:cNvPr id="94" name="Google Shape;204;p10" descr=""/>
          <p:cNvPicPr/>
          <p:nvPr/>
        </p:nvPicPr>
        <p:blipFill>
          <a:blip r:embed="rId1"/>
          <a:stretch/>
        </p:blipFill>
        <p:spPr>
          <a:xfrm>
            <a:off x="15075720" y="9163800"/>
            <a:ext cx="3211920" cy="11228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95" name="Gráfico 3"/>
          <p:cNvGraphicFramePr/>
          <p:nvPr/>
        </p:nvGraphicFramePr>
        <p:xfrm>
          <a:off x="10335240" y="227520"/>
          <a:ext cx="7101000" cy="893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6" name="CustomShape 4"/>
          <p:cNvSpPr/>
          <p:nvPr/>
        </p:nvSpPr>
        <p:spPr>
          <a:xfrm>
            <a:off x="899640" y="3151440"/>
            <a:ext cx="8409600" cy="11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Ramp Up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200" spc="-1" strike="noStrike" u="sng">
                <a:solidFill>
                  <a:srgbClr val="000000"/>
                </a:solidFill>
                <a:uFillTx/>
                <a:latin typeface="Segoe UI"/>
                <a:ea typeface="Arial"/>
              </a:rPr>
              <a:t>14/09 - 02/10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000000"/>
                </a:solidFill>
                <a:latin typeface="Segoe UI"/>
                <a:ea typeface="Arial"/>
              </a:rPr>
              <a:t>Aprenderás a manejarte con Python, sus principales herramientas y los fundamentos matemáticos de Data Science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97" name="CustomShape 5"/>
          <p:cNvSpPr/>
          <p:nvPr/>
        </p:nvSpPr>
        <p:spPr>
          <a:xfrm>
            <a:off x="906840" y="4890600"/>
            <a:ext cx="840960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Data Analytics</a:t>
            </a:r>
            <a:r>
              <a:rPr b="1" lang="es-ES" sz="32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32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32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32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32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200" spc="-1" strike="noStrike" u="sng">
                <a:solidFill>
                  <a:srgbClr val="000000"/>
                </a:solidFill>
                <a:uFillTx/>
                <a:latin typeface="Segoe UI"/>
                <a:ea typeface="Arial"/>
              </a:rPr>
              <a:t>05/10 - 06/11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000000"/>
                </a:solidFill>
                <a:latin typeface="Segoe UI"/>
                <a:ea typeface="Arial"/>
              </a:rPr>
              <a:t>Dominarás las técnicas de exploración y preparación de datos para su análisis y visualización.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98" name="CustomShape 6"/>
          <p:cNvSpPr/>
          <p:nvPr/>
        </p:nvSpPr>
        <p:spPr>
          <a:xfrm>
            <a:off x="899640" y="6819480"/>
            <a:ext cx="840960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Machine Learning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200" spc="-1" strike="noStrike" u="sng">
                <a:solidFill>
                  <a:srgbClr val="000000"/>
                </a:solidFill>
                <a:uFillTx/>
                <a:latin typeface="Segoe UI"/>
                <a:ea typeface="Arial"/>
              </a:rPr>
              <a:t>09/11 - 11/12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000000"/>
                </a:solidFill>
                <a:latin typeface="Segoe UI"/>
                <a:ea typeface="Arial"/>
              </a:rPr>
              <a:t>Construirás tus propios modelos de aprendizaje de datos.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99" name="CustomShape 7"/>
          <p:cNvSpPr/>
          <p:nvPr/>
        </p:nvSpPr>
        <p:spPr>
          <a:xfrm>
            <a:off x="899640" y="8069040"/>
            <a:ext cx="8409600" cy="14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Business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200" spc="-1" strike="noStrike" u="sng">
                <a:solidFill>
                  <a:srgbClr val="000000"/>
                </a:solidFill>
                <a:uFillTx/>
                <a:latin typeface="Segoe UI"/>
                <a:ea typeface="Arial"/>
              </a:rPr>
              <a:t>14/12 - 15/01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000000"/>
                </a:solidFill>
                <a:latin typeface="Segoe UI"/>
                <a:ea typeface="Arial"/>
              </a:rPr>
              <a:t>Conocerás cómo la ciencia de datos se convierte en un proceso de negocio y cómo relacionarla con otras áreas de negocio a través del storytelling de datos.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983160" y="494280"/>
            <a:ext cx="10582200" cy="212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6500" spc="-1" strike="noStrike">
                <a:solidFill>
                  <a:srgbClr val="f7f9f8"/>
                </a:solidFill>
                <a:latin typeface="Segoe UI"/>
                <a:ea typeface="Muli"/>
              </a:rPr>
              <a:t>Calendario</a:t>
            </a:r>
            <a:endParaRPr b="0" lang="es-ES" sz="65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f7f9f8"/>
                </a:solidFill>
                <a:latin typeface="Segoe UI"/>
                <a:ea typeface="Arial"/>
              </a:rPr>
              <a:t>Google calendar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101" name="Google Shape;108;p3" descr=""/>
          <p:cNvPicPr/>
          <p:nvPr/>
        </p:nvPicPr>
        <p:blipFill>
          <a:blip r:embed="rId1"/>
          <a:stretch/>
        </p:blipFill>
        <p:spPr>
          <a:xfrm>
            <a:off x="15075720" y="9163800"/>
            <a:ext cx="3211920" cy="1122840"/>
          </a:xfrm>
          <a:prstGeom prst="rect">
            <a:avLst/>
          </a:prstGeom>
          <a:ln w="0"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13257360" y="2750040"/>
            <a:ext cx="717840" cy="554040"/>
          </a:xfrm>
          <a:prstGeom prst="rect">
            <a:avLst/>
          </a:prstGeom>
          <a:solidFill>
            <a:srgbClr val="4e8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3"/>
          <p:cNvSpPr/>
          <p:nvPr/>
        </p:nvSpPr>
        <p:spPr>
          <a:xfrm>
            <a:off x="13257360" y="4186080"/>
            <a:ext cx="717840" cy="554040"/>
          </a:xfrm>
          <a:prstGeom prst="rect">
            <a:avLst/>
          </a:prstGeom>
          <a:solidFill>
            <a:srgbClr val="4aa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4"/>
          <p:cNvSpPr/>
          <p:nvPr/>
        </p:nvSpPr>
        <p:spPr>
          <a:xfrm>
            <a:off x="13257360" y="3450600"/>
            <a:ext cx="717840" cy="554040"/>
          </a:xfrm>
          <a:prstGeom prst="rect">
            <a:avLst/>
          </a:prstGeom>
          <a:solidFill>
            <a:srgbClr val="99b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5"/>
          <p:cNvSpPr/>
          <p:nvPr/>
        </p:nvSpPr>
        <p:spPr>
          <a:xfrm>
            <a:off x="13257360" y="4889160"/>
            <a:ext cx="717840" cy="554040"/>
          </a:xfrm>
          <a:prstGeom prst="rect">
            <a:avLst/>
          </a:prstGeom>
          <a:solidFill>
            <a:srgbClr val="2c4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6"/>
          <p:cNvSpPr/>
          <p:nvPr/>
        </p:nvSpPr>
        <p:spPr>
          <a:xfrm>
            <a:off x="14166000" y="2728440"/>
            <a:ext cx="423684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Ramp-Up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07" name="CustomShape 7"/>
          <p:cNvSpPr/>
          <p:nvPr/>
        </p:nvSpPr>
        <p:spPr>
          <a:xfrm>
            <a:off x="14166000" y="4185720"/>
            <a:ext cx="423684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Machine Learning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08" name="CustomShape 8"/>
          <p:cNvSpPr/>
          <p:nvPr/>
        </p:nvSpPr>
        <p:spPr>
          <a:xfrm>
            <a:off x="14166000" y="3458520"/>
            <a:ext cx="423684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Data Analysis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09" name="CustomShape 9"/>
          <p:cNvSpPr/>
          <p:nvPr/>
        </p:nvSpPr>
        <p:spPr>
          <a:xfrm>
            <a:off x="14166000" y="4838040"/>
            <a:ext cx="423684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Business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10" name="Imagen 7" descr=""/>
          <p:cNvPicPr/>
          <p:nvPr/>
        </p:nvPicPr>
        <p:blipFill>
          <a:blip r:embed="rId2"/>
          <a:stretch/>
        </p:blipFill>
        <p:spPr>
          <a:xfrm>
            <a:off x="912240" y="2848320"/>
            <a:ext cx="3133440" cy="2943000"/>
          </a:xfrm>
          <a:prstGeom prst="rect">
            <a:avLst/>
          </a:prstGeom>
          <a:ln w="0">
            <a:noFill/>
          </a:ln>
        </p:spPr>
      </p:pic>
      <p:pic>
        <p:nvPicPr>
          <p:cNvPr id="111" name="Imagen 11" descr=""/>
          <p:cNvPicPr/>
          <p:nvPr/>
        </p:nvPicPr>
        <p:blipFill>
          <a:blip r:embed="rId3"/>
          <a:srcRect l="0" t="0" r="74286" b="0"/>
          <a:stretch/>
        </p:blipFill>
        <p:spPr>
          <a:xfrm>
            <a:off x="4312440" y="2848320"/>
            <a:ext cx="3223440" cy="2943000"/>
          </a:xfrm>
          <a:prstGeom prst="rect">
            <a:avLst/>
          </a:prstGeom>
          <a:ln w="0">
            <a:noFill/>
          </a:ln>
        </p:spPr>
      </p:pic>
      <p:pic>
        <p:nvPicPr>
          <p:cNvPr id="112" name="Imagen 12" descr=""/>
          <p:cNvPicPr/>
          <p:nvPr/>
        </p:nvPicPr>
        <p:blipFill>
          <a:blip r:embed="rId4"/>
          <a:stretch/>
        </p:blipFill>
        <p:spPr>
          <a:xfrm>
            <a:off x="7749000" y="2867400"/>
            <a:ext cx="3038040" cy="2904840"/>
          </a:xfrm>
          <a:prstGeom prst="rect">
            <a:avLst/>
          </a:prstGeom>
          <a:ln w="0">
            <a:noFill/>
          </a:ln>
        </p:spPr>
      </p:pic>
      <p:pic>
        <p:nvPicPr>
          <p:cNvPr id="113" name="Imagen 14" descr=""/>
          <p:cNvPicPr/>
          <p:nvPr/>
        </p:nvPicPr>
        <p:blipFill>
          <a:blip r:embed="rId5"/>
          <a:stretch/>
        </p:blipFill>
        <p:spPr>
          <a:xfrm>
            <a:off x="2344680" y="5998680"/>
            <a:ext cx="3133440" cy="2918520"/>
          </a:xfrm>
          <a:prstGeom prst="rect">
            <a:avLst/>
          </a:prstGeom>
          <a:ln w="0">
            <a:noFill/>
          </a:ln>
        </p:spPr>
      </p:pic>
      <p:pic>
        <p:nvPicPr>
          <p:cNvPr id="114" name="Imagen 15" descr=""/>
          <p:cNvPicPr/>
          <p:nvPr/>
        </p:nvPicPr>
        <p:blipFill>
          <a:blip r:embed="rId6"/>
          <a:stretch/>
        </p:blipFill>
        <p:spPr>
          <a:xfrm>
            <a:off x="5745240" y="6017760"/>
            <a:ext cx="3223440" cy="2943000"/>
          </a:xfrm>
          <a:prstGeom prst="rect">
            <a:avLst/>
          </a:prstGeom>
          <a:ln w="0">
            <a:noFill/>
          </a:ln>
        </p:spPr>
      </p:pic>
      <p:sp>
        <p:nvSpPr>
          <p:cNvPr id="115" name="CustomShape 10"/>
          <p:cNvSpPr/>
          <p:nvPr/>
        </p:nvSpPr>
        <p:spPr>
          <a:xfrm>
            <a:off x="983160" y="4312800"/>
            <a:ext cx="2836800" cy="1005480"/>
          </a:xfrm>
          <a:prstGeom prst="roundRect">
            <a:avLst>
              <a:gd name="adj" fmla="val 16667"/>
            </a:avLst>
          </a:prstGeom>
          <a:solidFill>
            <a:srgbClr val="4e80bb">
              <a:alpha val="70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11"/>
          <p:cNvSpPr/>
          <p:nvPr/>
        </p:nvSpPr>
        <p:spPr>
          <a:xfrm>
            <a:off x="4443840" y="3946320"/>
            <a:ext cx="2899080" cy="1652040"/>
          </a:xfrm>
          <a:prstGeom prst="roundRect">
            <a:avLst>
              <a:gd name="adj" fmla="val 16667"/>
            </a:avLst>
          </a:prstGeom>
          <a:solidFill>
            <a:srgbClr val="99b958">
              <a:alpha val="70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12"/>
          <p:cNvSpPr/>
          <p:nvPr/>
        </p:nvSpPr>
        <p:spPr>
          <a:xfrm>
            <a:off x="7803000" y="3624480"/>
            <a:ext cx="2899080" cy="688320"/>
          </a:xfrm>
          <a:prstGeom prst="roundRect">
            <a:avLst>
              <a:gd name="adj" fmla="val 16667"/>
            </a:avLst>
          </a:prstGeom>
          <a:solidFill>
            <a:srgbClr val="99b958">
              <a:alpha val="70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3"/>
          <p:cNvSpPr/>
          <p:nvPr/>
        </p:nvSpPr>
        <p:spPr>
          <a:xfrm>
            <a:off x="7803000" y="4381560"/>
            <a:ext cx="2899080" cy="1216800"/>
          </a:xfrm>
          <a:prstGeom prst="roundRect">
            <a:avLst>
              <a:gd name="adj" fmla="val 16667"/>
            </a:avLst>
          </a:prstGeom>
          <a:solidFill>
            <a:srgbClr val="4aabc5">
              <a:alpha val="70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4"/>
          <p:cNvSpPr/>
          <p:nvPr/>
        </p:nvSpPr>
        <p:spPr>
          <a:xfrm>
            <a:off x="2401560" y="6716880"/>
            <a:ext cx="2899080" cy="774360"/>
          </a:xfrm>
          <a:prstGeom prst="roundRect">
            <a:avLst>
              <a:gd name="adj" fmla="val 16667"/>
            </a:avLst>
          </a:prstGeom>
          <a:solidFill>
            <a:srgbClr val="4aabc5">
              <a:alpha val="70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5"/>
          <p:cNvSpPr/>
          <p:nvPr/>
        </p:nvSpPr>
        <p:spPr>
          <a:xfrm>
            <a:off x="2402640" y="7491600"/>
            <a:ext cx="2899080" cy="717840"/>
          </a:xfrm>
          <a:prstGeom prst="roundRect">
            <a:avLst>
              <a:gd name="adj" fmla="val 16667"/>
            </a:avLst>
          </a:prstGeom>
          <a:solidFill>
            <a:srgbClr val="2c4c74">
              <a:alpha val="70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6"/>
          <p:cNvSpPr/>
          <p:nvPr/>
        </p:nvSpPr>
        <p:spPr>
          <a:xfrm>
            <a:off x="5842080" y="7489440"/>
            <a:ext cx="2950200" cy="320760"/>
          </a:xfrm>
          <a:prstGeom prst="roundRect">
            <a:avLst>
              <a:gd name="adj" fmla="val 16667"/>
            </a:avLst>
          </a:prstGeom>
          <a:solidFill>
            <a:srgbClr val="2c4c74">
              <a:alpha val="70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7"/>
          <p:cNvSpPr/>
          <p:nvPr/>
        </p:nvSpPr>
        <p:spPr>
          <a:xfrm>
            <a:off x="483480" y="6831720"/>
            <a:ext cx="1740240" cy="24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322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8"/>
          <p:cNvSpPr/>
          <p:nvPr/>
        </p:nvSpPr>
        <p:spPr>
          <a:xfrm>
            <a:off x="423000" y="6299640"/>
            <a:ext cx="186084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Arial"/>
                <a:ea typeface="Arial"/>
              </a:rPr>
              <a:t>Career Rediness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Arial"/>
                <a:ea typeface="Arial"/>
              </a:rPr>
              <a:t>Desafío tripulaciones</a:t>
            </a:r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4974200" y="0"/>
            <a:ext cx="3313440" cy="440352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Google Shape;224;p12" descr=""/>
          <p:cNvPicPr/>
          <p:nvPr/>
        </p:nvPicPr>
        <p:blipFill>
          <a:blip r:embed="rId1"/>
          <a:srcRect l="29670" t="0" r="29668" b="0"/>
          <a:stretch/>
        </p:blipFill>
        <p:spPr>
          <a:xfrm>
            <a:off x="11596680" y="1028880"/>
            <a:ext cx="5662440" cy="9277920"/>
          </a:xfrm>
          <a:prstGeom prst="rect">
            <a:avLst/>
          </a:prstGeom>
          <a:ln w="0">
            <a:noFill/>
          </a:ln>
        </p:spPr>
      </p:pic>
      <p:sp>
        <p:nvSpPr>
          <p:cNvPr id="126" name="CustomShape 2"/>
          <p:cNvSpPr/>
          <p:nvPr/>
        </p:nvSpPr>
        <p:spPr>
          <a:xfrm>
            <a:off x="0" y="-147240"/>
            <a:ext cx="10533960" cy="105814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Google Shape;231;p12" descr=""/>
          <p:cNvPicPr/>
          <p:nvPr/>
        </p:nvPicPr>
        <p:blipFill>
          <a:blip r:embed="rId2"/>
          <a:srcRect l="27218" t="12500" r="17034" b="12500"/>
          <a:stretch/>
        </p:blipFill>
        <p:spPr>
          <a:xfrm>
            <a:off x="11143800" y="1368000"/>
            <a:ext cx="5804280" cy="10411560"/>
          </a:xfrm>
          <a:prstGeom prst="rect">
            <a:avLst/>
          </a:prstGeom>
          <a:ln w="0">
            <a:noFill/>
          </a:ln>
        </p:spPr>
      </p:pic>
      <p:sp>
        <p:nvSpPr>
          <p:cNvPr id="128" name="CustomShape 3"/>
          <p:cNvSpPr/>
          <p:nvPr/>
        </p:nvSpPr>
        <p:spPr>
          <a:xfrm>
            <a:off x="1028880" y="799560"/>
            <a:ext cx="658332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fffff"/>
                </a:solidFill>
                <a:latin typeface="Segoe UI"/>
                <a:ea typeface="Arial"/>
              </a:rPr>
              <a:t>Ramp Up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129" name="Line 4"/>
          <p:cNvSpPr/>
          <p:nvPr/>
        </p:nvSpPr>
        <p:spPr>
          <a:xfrm>
            <a:off x="1119960" y="1322640"/>
            <a:ext cx="8229600" cy="0"/>
          </a:xfrm>
          <a:prstGeom prst="line">
            <a:avLst/>
          </a:prstGeom>
          <a:ln w="50800">
            <a:solidFill>
              <a:srgbClr val="f1090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5"/>
          <p:cNvSpPr/>
          <p:nvPr/>
        </p:nvSpPr>
        <p:spPr>
          <a:xfrm>
            <a:off x="1120320" y="1466640"/>
            <a:ext cx="1874160" cy="974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ffffff"/>
                </a:solidFill>
                <a:latin typeface="Segoe UI"/>
                <a:ea typeface="Arial"/>
              </a:rPr>
              <a:t>Python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31" name="CustomShape 6"/>
          <p:cNvSpPr/>
          <p:nvPr/>
        </p:nvSpPr>
        <p:spPr>
          <a:xfrm>
            <a:off x="3119400" y="1466640"/>
            <a:ext cx="1874160" cy="974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ffffff"/>
                </a:solidFill>
                <a:latin typeface="Segoe UI"/>
                <a:ea typeface="Arial"/>
              </a:rPr>
              <a:t>Estadística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32" name="CustomShape 7"/>
          <p:cNvSpPr/>
          <p:nvPr/>
        </p:nvSpPr>
        <p:spPr>
          <a:xfrm>
            <a:off x="7118280" y="1466640"/>
            <a:ext cx="1874160" cy="974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Data Science toolkit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33" name="CustomShape 8"/>
          <p:cNvSpPr/>
          <p:nvPr/>
        </p:nvSpPr>
        <p:spPr>
          <a:xfrm>
            <a:off x="5118840" y="1452240"/>
            <a:ext cx="1874160" cy="974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ffffff"/>
                </a:solidFill>
                <a:latin typeface="Segoe UI"/>
                <a:ea typeface="Arial"/>
              </a:rPr>
              <a:t>SQL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34" name="CustomShape 9"/>
          <p:cNvSpPr/>
          <p:nvPr/>
        </p:nvSpPr>
        <p:spPr>
          <a:xfrm>
            <a:off x="1001160" y="3026880"/>
            <a:ext cx="658332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fffff"/>
                </a:solidFill>
                <a:latin typeface="Segoe UI"/>
                <a:ea typeface="Arial"/>
              </a:rPr>
              <a:t>Data Analysis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135" name="Line 10"/>
          <p:cNvSpPr/>
          <p:nvPr/>
        </p:nvSpPr>
        <p:spPr>
          <a:xfrm>
            <a:off x="1092240" y="3549960"/>
            <a:ext cx="8229600" cy="0"/>
          </a:xfrm>
          <a:prstGeom prst="line">
            <a:avLst/>
          </a:prstGeom>
          <a:ln w="50800">
            <a:solidFill>
              <a:srgbClr val="f1090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11"/>
          <p:cNvSpPr/>
          <p:nvPr/>
        </p:nvSpPr>
        <p:spPr>
          <a:xfrm>
            <a:off x="1092600" y="3700080"/>
            <a:ext cx="1874160" cy="974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Exploratorio de datos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37" name="CustomShape 12"/>
          <p:cNvSpPr/>
          <p:nvPr/>
        </p:nvSpPr>
        <p:spPr>
          <a:xfrm>
            <a:off x="3092040" y="3700080"/>
            <a:ext cx="1874160" cy="974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Visualización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38" name="CustomShape 13"/>
          <p:cNvSpPr/>
          <p:nvPr/>
        </p:nvSpPr>
        <p:spPr>
          <a:xfrm>
            <a:off x="5091120" y="3700080"/>
            <a:ext cx="1874160" cy="974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Feature Engineering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39" name="CustomShape 14"/>
          <p:cNvSpPr/>
          <p:nvPr/>
        </p:nvSpPr>
        <p:spPr>
          <a:xfrm>
            <a:off x="7090560" y="3717720"/>
            <a:ext cx="1874160" cy="974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R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0" name="CustomShape 15"/>
          <p:cNvSpPr/>
          <p:nvPr/>
        </p:nvSpPr>
        <p:spPr>
          <a:xfrm>
            <a:off x="1028880" y="5308200"/>
            <a:ext cx="658332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fffff"/>
                </a:solidFill>
                <a:latin typeface="Segoe UI"/>
                <a:ea typeface="Arial"/>
              </a:rPr>
              <a:t>Machine Learning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141" name="Line 16"/>
          <p:cNvSpPr/>
          <p:nvPr/>
        </p:nvSpPr>
        <p:spPr>
          <a:xfrm>
            <a:off x="1119960" y="5831280"/>
            <a:ext cx="8229600" cy="0"/>
          </a:xfrm>
          <a:prstGeom prst="line">
            <a:avLst/>
          </a:prstGeom>
          <a:ln w="50800">
            <a:solidFill>
              <a:srgbClr val="f1090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17"/>
          <p:cNvSpPr/>
          <p:nvPr/>
        </p:nvSpPr>
        <p:spPr>
          <a:xfrm>
            <a:off x="1120320" y="5970960"/>
            <a:ext cx="1874160" cy="974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Modelos supervisados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3" name="CustomShape 18"/>
          <p:cNvSpPr/>
          <p:nvPr/>
        </p:nvSpPr>
        <p:spPr>
          <a:xfrm>
            <a:off x="3119400" y="5970960"/>
            <a:ext cx="1874160" cy="974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Modelos no supervisados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4" name="CustomShape 19"/>
          <p:cNvSpPr/>
          <p:nvPr/>
        </p:nvSpPr>
        <p:spPr>
          <a:xfrm>
            <a:off x="5118840" y="5970960"/>
            <a:ext cx="1874160" cy="974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Time Series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5" name="CustomShape 20"/>
          <p:cNvSpPr/>
          <p:nvPr/>
        </p:nvSpPr>
        <p:spPr>
          <a:xfrm>
            <a:off x="1092600" y="7535520"/>
            <a:ext cx="658332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fffff"/>
                </a:solidFill>
                <a:latin typeface="Segoe UI"/>
                <a:ea typeface="Arial"/>
              </a:rPr>
              <a:t>Data Science &amp; Business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146" name="Line 21"/>
          <p:cNvSpPr/>
          <p:nvPr/>
        </p:nvSpPr>
        <p:spPr>
          <a:xfrm>
            <a:off x="1183680" y="8058600"/>
            <a:ext cx="8229600" cy="0"/>
          </a:xfrm>
          <a:prstGeom prst="line">
            <a:avLst/>
          </a:prstGeom>
          <a:ln w="50800">
            <a:solidFill>
              <a:srgbClr val="f1090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22"/>
          <p:cNvSpPr/>
          <p:nvPr/>
        </p:nvSpPr>
        <p:spPr>
          <a:xfrm>
            <a:off x="1184040" y="8213760"/>
            <a:ext cx="1874160" cy="974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Storytelling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8" name="CustomShape 23"/>
          <p:cNvSpPr/>
          <p:nvPr/>
        </p:nvSpPr>
        <p:spPr>
          <a:xfrm>
            <a:off x="3183480" y="8213760"/>
            <a:ext cx="1874160" cy="974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DS y negocio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9" name="CustomShape 24"/>
          <p:cNvSpPr/>
          <p:nvPr/>
        </p:nvSpPr>
        <p:spPr>
          <a:xfrm>
            <a:off x="5182560" y="8213760"/>
            <a:ext cx="1874160" cy="974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Segoe UI"/>
                <a:ea typeface="Arial"/>
              </a:rPr>
              <a:t>Productivización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50" name="CustomShape 25"/>
          <p:cNvSpPr/>
          <p:nvPr/>
        </p:nvSpPr>
        <p:spPr>
          <a:xfrm>
            <a:off x="7118280" y="5958720"/>
            <a:ext cx="1874160" cy="974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Deep Learning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044000" y="494280"/>
            <a:ext cx="3619080" cy="13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f7f9f8"/>
                </a:solidFill>
                <a:latin typeface="Segoe UI"/>
                <a:ea typeface="Muli"/>
              </a:rPr>
              <a:t>Horario</a:t>
            </a:r>
            <a:endParaRPr b="0" lang="es-ES" sz="6000" spc="-1" strike="noStrike">
              <a:latin typeface="Arial"/>
            </a:endParaRPr>
          </a:p>
        </p:txBody>
      </p:sp>
      <p:pic>
        <p:nvPicPr>
          <p:cNvPr id="152" name="Google Shape;108;p3" descr=""/>
          <p:cNvPicPr/>
          <p:nvPr/>
        </p:nvPicPr>
        <p:blipFill>
          <a:blip r:embed="rId1"/>
          <a:stretch/>
        </p:blipFill>
        <p:spPr>
          <a:xfrm>
            <a:off x="15075720" y="9163800"/>
            <a:ext cx="3211920" cy="1122840"/>
          </a:xfrm>
          <a:prstGeom prst="rect">
            <a:avLst/>
          </a:prstGeom>
          <a:ln w="0">
            <a:noFill/>
          </a:ln>
        </p:spPr>
      </p:pic>
      <p:sp>
        <p:nvSpPr>
          <p:cNvPr id="153" name="CustomShape 2"/>
          <p:cNvSpPr/>
          <p:nvPr/>
        </p:nvSpPr>
        <p:spPr>
          <a:xfrm>
            <a:off x="983160" y="6660720"/>
            <a:ext cx="2615040" cy="49500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3"/>
          <p:cNvSpPr/>
          <p:nvPr/>
        </p:nvSpPr>
        <p:spPr>
          <a:xfrm>
            <a:off x="7994520" y="6660720"/>
            <a:ext cx="1017360" cy="495000"/>
          </a:xfrm>
          <a:prstGeom prst="rect">
            <a:avLst/>
          </a:prstGeom>
          <a:solidFill>
            <a:srgbClr val="eec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4"/>
          <p:cNvSpPr/>
          <p:nvPr/>
        </p:nvSpPr>
        <p:spPr>
          <a:xfrm>
            <a:off x="9095760" y="6668640"/>
            <a:ext cx="1017360" cy="495000"/>
          </a:xfrm>
          <a:prstGeom prst="rect">
            <a:avLst/>
          </a:prstGeom>
          <a:solidFill>
            <a:srgbClr val="f08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5"/>
          <p:cNvSpPr/>
          <p:nvPr/>
        </p:nvSpPr>
        <p:spPr>
          <a:xfrm>
            <a:off x="10197000" y="6660720"/>
            <a:ext cx="3829320" cy="502920"/>
          </a:xfrm>
          <a:prstGeom prst="rect">
            <a:avLst/>
          </a:prstGeom>
          <a:solidFill>
            <a:srgbClr val="d75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6"/>
          <p:cNvSpPr/>
          <p:nvPr/>
        </p:nvSpPr>
        <p:spPr>
          <a:xfrm>
            <a:off x="1062360" y="5742720"/>
            <a:ext cx="3146760" cy="8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7f9f8"/>
                </a:solidFill>
                <a:latin typeface="Segoe UI"/>
                <a:ea typeface="Muli"/>
              </a:rPr>
              <a:t>Bootcamp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58" name="CustomShape 7"/>
          <p:cNvSpPr/>
          <p:nvPr/>
        </p:nvSpPr>
        <p:spPr>
          <a:xfrm>
            <a:off x="1062360" y="2853360"/>
            <a:ext cx="2553120" cy="50796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8"/>
          <p:cNvSpPr/>
          <p:nvPr/>
        </p:nvSpPr>
        <p:spPr>
          <a:xfrm>
            <a:off x="1062360" y="1947600"/>
            <a:ext cx="3146760" cy="8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7f9f8"/>
                </a:solidFill>
                <a:latin typeface="Segoe UI"/>
                <a:ea typeface="Muli"/>
              </a:rPr>
              <a:t>Ramp Up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60" name="CustomShape 9"/>
          <p:cNvSpPr/>
          <p:nvPr/>
        </p:nvSpPr>
        <p:spPr>
          <a:xfrm flipV="1">
            <a:off x="1062360" y="3495240"/>
            <a:ext cx="360" cy="88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chemeClr val="bg1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10"/>
          <p:cNvSpPr/>
          <p:nvPr/>
        </p:nvSpPr>
        <p:spPr>
          <a:xfrm flipV="1">
            <a:off x="6815520" y="3495240"/>
            <a:ext cx="360" cy="88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chemeClr val="bg1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11"/>
          <p:cNvSpPr/>
          <p:nvPr/>
        </p:nvSpPr>
        <p:spPr>
          <a:xfrm flipV="1">
            <a:off x="1062360" y="7324560"/>
            <a:ext cx="360" cy="88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chemeClr val="bg1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12"/>
          <p:cNvSpPr/>
          <p:nvPr/>
        </p:nvSpPr>
        <p:spPr>
          <a:xfrm flipV="1">
            <a:off x="7910640" y="7340400"/>
            <a:ext cx="360" cy="88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chemeClr val="bg1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13"/>
          <p:cNvSpPr/>
          <p:nvPr/>
        </p:nvSpPr>
        <p:spPr>
          <a:xfrm flipV="1">
            <a:off x="9061920" y="7324560"/>
            <a:ext cx="360" cy="88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chemeClr val="bg1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4"/>
          <p:cNvSpPr/>
          <p:nvPr/>
        </p:nvSpPr>
        <p:spPr>
          <a:xfrm flipV="1">
            <a:off x="10156680" y="7340400"/>
            <a:ext cx="360" cy="88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chemeClr val="bg1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15"/>
          <p:cNvSpPr/>
          <p:nvPr/>
        </p:nvSpPr>
        <p:spPr>
          <a:xfrm flipV="1">
            <a:off x="14011920" y="7323480"/>
            <a:ext cx="360" cy="88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chemeClr val="bg1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16"/>
          <p:cNvSpPr/>
          <p:nvPr/>
        </p:nvSpPr>
        <p:spPr>
          <a:xfrm>
            <a:off x="13103640" y="2600640"/>
            <a:ext cx="717840" cy="55404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17"/>
          <p:cNvSpPr/>
          <p:nvPr/>
        </p:nvSpPr>
        <p:spPr>
          <a:xfrm>
            <a:off x="13103640" y="4036680"/>
            <a:ext cx="717840" cy="554040"/>
          </a:xfrm>
          <a:prstGeom prst="rect">
            <a:avLst/>
          </a:prstGeom>
          <a:solidFill>
            <a:srgbClr val="eec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8"/>
          <p:cNvSpPr/>
          <p:nvPr/>
        </p:nvSpPr>
        <p:spPr>
          <a:xfrm>
            <a:off x="13103640" y="3300840"/>
            <a:ext cx="717840" cy="554040"/>
          </a:xfrm>
          <a:prstGeom prst="rect">
            <a:avLst/>
          </a:prstGeom>
          <a:solidFill>
            <a:srgbClr val="f08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19"/>
          <p:cNvSpPr/>
          <p:nvPr/>
        </p:nvSpPr>
        <p:spPr>
          <a:xfrm>
            <a:off x="13103640" y="4739400"/>
            <a:ext cx="717840" cy="554040"/>
          </a:xfrm>
          <a:prstGeom prst="rect">
            <a:avLst/>
          </a:prstGeom>
          <a:solidFill>
            <a:srgbClr val="d75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20"/>
          <p:cNvSpPr/>
          <p:nvPr/>
        </p:nvSpPr>
        <p:spPr>
          <a:xfrm>
            <a:off x="249480" y="8254080"/>
            <a:ext cx="168480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9:15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2" name="CustomShape 21"/>
          <p:cNvSpPr/>
          <p:nvPr/>
        </p:nvSpPr>
        <p:spPr>
          <a:xfrm>
            <a:off x="249480" y="4497120"/>
            <a:ext cx="168480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9:15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3" name="CustomShape 22"/>
          <p:cNvSpPr/>
          <p:nvPr/>
        </p:nvSpPr>
        <p:spPr>
          <a:xfrm>
            <a:off x="5973120" y="4503600"/>
            <a:ext cx="168480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13:15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4" name="CustomShape 23"/>
          <p:cNvSpPr/>
          <p:nvPr/>
        </p:nvSpPr>
        <p:spPr>
          <a:xfrm>
            <a:off x="7068240" y="8335440"/>
            <a:ext cx="168480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14:35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5" name="CustomShape 24"/>
          <p:cNvSpPr/>
          <p:nvPr/>
        </p:nvSpPr>
        <p:spPr>
          <a:xfrm>
            <a:off x="8241480" y="8333280"/>
            <a:ext cx="168480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15:00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6" name="CustomShape 25"/>
          <p:cNvSpPr/>
          <p:nvPr/>
        </p:nvSpPr>
        <p:spPr>
          <a:xfrm>
            <a:off x="9314280" y="8333280"/>
            <a:ext cx="168480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15:35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7" name="CustomShape 26"/>
          <p:cNvSpPr/>
          <p:nvPr/>
        </p:nvSpPr>
        <p:spPr>
          <a:xfrm>
            <a:off x="12803040" y="8237160"/>
            <a:ext cx="2559960" cy="10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17:45 (L-J)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14:15 (V)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8" name="CustomShape 27"/>
          <p:cNvSpPr/>
          <p:nvPr/>
        </p:nvSpPr>
        <p:spPr>
          <a:xfrm>
            <a:off x="14011920" y="2579040"/>
            <a:ext cx="245052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Clase de mañana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9" name="CustomShape 28"/>
          <p:cNvSpPr/>
          <p:nvPr/>
        </p:nvSpPr>
        <p:spPr>
          <a:xfrm>
            <a:off x="14011920" y="4036320"/>
            <a:ext cx="245052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Comida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80" name="CustomShape 29"/>
          <p:cNvSpPr/>
          <p:nvPr/>
        </p:nvSpPr>
        <p:spPr>
          <a:xfrm>
            <a:off x="14011920" y="3309120"/>
            <a:ext cx="245052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Descanso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81" name="CustomShape 30"/>
          <p:cNvSpPr/>
          <p:nvPr/>
        </p:nvSpPr>
        <p:spPr>
          <a:xfrm>
            <a:off x="14011920" y="4688280"/>
            <a:ext cx="245052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Clase de tarde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82" name="CustomShape 31"/>
          <p:cNvSpPr/>
          <p:nvPr/>
        </p:nvSpPr>
        <p:spPr>
          <a:xfrm flipV="1">
            <a:off x="3888720" y="3528000"/>
            <a:ext cx="360" cy="88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chemeClr val="bg1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32"/>
          <p:cNvSpPr/>
          <p:nvPr/>
        </p:nvSpPr>
        <p:spPr>
          <a:xfrm>
            <a:off x="2985120" y="4558680"/>
            <a:ext cx="1800000" cy="10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12:00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Descanso 20’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84" name="CustomShape 33"/>
          <p:cNvSpPr/>
          <p:nvPr/>
        </p:nvSpPr>
        <p:spPr>
          <a:xfrm flipV="1">
            <a:off x="3888720" y="7302600"/>
            <a:ext cx="360" cy="88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chemeClr val="bg1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34"/>
          <p:cNvSpPr/>
          <p:nvPr/>
        </p:nvSpPr>
        <p:spPr>
          <a:xfrm>
            <a:off x="2970000" y="8333280"/>
            <a:ext cx="1875960" cy="12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12:00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Descanso 20’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</p:txBody>
      </p:sp>
      <p:sp>
        <p:nvSpPr>
          <p:cNvPr id="186" name="CustomShape 35"/>
          <p:cNvSpPr/>
          <p:nvPr/>
        </p:nvSpPr>
        <p:spPr>
          <a:xfrm>
            <a:off x="4116960" y="2858040"/>
            <a:ext cx="2698200" cy="50292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36"/>
          <p:cNvSpPr/>
          <p:nvPr/>
        </p:nvSpPr>
        <p:spPr>
          <a:xfrm>
            <a:off x="3682080" y="2858040"/>
            <a:ext cx="369000" cy="495000"/>
          </a:xfrm>
          <a:prstGeom prst="rect">
            <a:avLst/>
          </a:prstGeom>
          <a:solidFill>
            <a:srgbClr val="f08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37"/>
          <p:cNvSpPr/>
          <p:nvPr/>
        </p:nvSpPr>
        <p:spPr>
          <a:xfrm>
            <a:off x="4116960" y="6660720"/>
            <a:ext cx="3793320" cy="49500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38"/>
          <p:cNvSpPr/>
          <p:nvPr/>
        </p:nvSpPr>
        <p:spPr>
          <a:xfrm>
            <a:off x="3682080" y="6660720"/>
            <a:ext cx="369000" cy="495000"/>
          </a:xfrm>
          <a:prstGeom prst="rect">
            <a:avLst/>
          </a:prstGeom>
          <a:solidFill>
            <a:srgbClr val="f08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0" y="-119160"/>
            <a:ext cx="6393240" cy="106095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Picture 2" descr="Meme: Brace Yourself! Evaluation is Coming! - Bowman Performance Consulting"/>
          <p:cNvPicPr/>
          <p:nvPr/>
        </p:nvPicPr>
        <p:blipFill>
          <a:blip r:embed="rId1"/>
          <a:stretch/>
        </p:blipFill>
        <p:spPr>
          <a:xfrm>
            <a:off x="489240" y="2774880"/>
            <a:ext cx="5503320" cy="42105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92" name="Table 2"/>
          <p:cNvGraphicFramePr/>
          <p:nvPr/>
        </p:nvGraphicFramePr>
        <p:xfrm>
          <a:off x="6800760" y="2198520"/>
          <a:ext cx="10998000" cy="6497640"/>
        </p:xfrm>
        <a:graphic>
          <a:graphicData uri="http://schemas.openxmlformats.org/drawingml/2006/table">
            <a:tbl>
              <a:tblPr/>
              <a:tblGrid>
                <a:gridCol w="2749320"/>
                <a:gridCol w="2749320"/>
                <a:gridCol w="2749320"/>
                <a:gridCol w="2750040"/>
              </a:tblGrid>
              <a:tr h="643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ES" sz="2800" spc="-1" strike="noStrike">
                          <a:solidFill>
                            <a:srgbClr val="ffffff"/>
                          </a:solidFill>
                          <a:latin typeface="Segoe UI"/>
                          <a:ea typeface="Arial"/>
                        </a:rPr>
                        <a:t>Módulo</a:t>
                      </a:r>
                      <a:endParaRPr b="0" lang="es-E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a2c02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ES" sz="2800" spc="-1" strike="noStrike">
                          <a:solidFill>
                            <a:srgbClr val="ffffff"/>
                          </a:solidFill>
                          <a:latin typeface="Segoe UI"/>
                          <a:ea typeface="Arial"/>
                        </a:rPr>
                        <a:t>Evaluación</a:t>
                      </a:r>
                      <a:endParaRPr b="0" lang="es-E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a2c02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ES" sz="2800" spc="-1" strike="noStrike">
                          <a:solidFill>
                            <a:srgbClr val="ffffff"/>
                          </a:solidFill>
                          <a:latin typeface="Segoe UI"/>
                          <a:ea typeface="Arial"/>
                        </a:rPr>
                        <a:t>Formato</a:t>
                      </a:r>
                      <a:endParaRPr b="0" lang="es-E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a2c02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ES" sz="2800" spc="-1" strike="noStrike">
                          <a:solidFill>
                            <a:srgbClr val="ffffff"/>
                          </a:solidFill>
                          <a:latin typeface="Segoe UI"/>
                          <a:ea typeface="Arial"/>
                        </a:rPr>
                        <a:t>Fecha Entrega</a:t>
                      </a:r>
                      <a:endParaRPr b="0" lang="es-E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a2c02"/>
                    </a:solidFill>
                  </a:tcPr>
                </a:tc>
              </a:tr>
              <a:tr h="49716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Ramp Up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Práctica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Entrega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09/20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9694"/>
                    </a:solidFill>
                  </a:tcPr>
                </a:tc>
              </a:tr>
              <a:tr h="59436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Ramp Up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Test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Test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10/20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9694"/>
                    </a:solidFill>
                  </a:tcPr>
                </a:tc>
              </a:tr>
              <a:tr h="49716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Data Analysis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Práctica I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Entrega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10/20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</a:tr>
              <a:tr h="49716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Data Analysis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Práctica II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Entrega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10/20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</a:tr>
              <a:tr h="59436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Data Analysis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Proyecto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Presentación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11/20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</a:tr>
              <a:tr h="56052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Machine Learning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Práctica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Entrega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11/20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8b33"/>
                    </a:solidFill>
                  </a:tcPr>
                </a:tc>
              </a:tr>
              <a:tr h="80964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Machine Learning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Proyecto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Presentación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12/20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8b33"/>
                    </a:solidFill>
                  </a:tcPr>
                </a:tc>
              </a:tr>
              <a:tr h="90252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Business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c8d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Proyecto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c8d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Presentación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c8d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Después de navidades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c8d"/>
                    </a:solidFill>
                  </a:tcPr>
                </a:tc>
              </a:tr>
              <a:tr h="90252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Reto tripulaciones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7540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Proyecto final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7540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Presentación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7540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Después de navidades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75404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1018</TotalTime>
  <Application>LibreOffice/7.0.0.3$Windows_X86_64 LibreOffice_project/8061b3e9204bef6b321a21033174034a5e2ea88e</Application>
  <Words>637</Words>
  <Paragraphs>200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Daniel Ortiz</dc:creator>
  <dc:description/>
  <dc:language>es-ES</dc:language>
  <cp:lastModifiedBy/>
  <dcterms:modified xsi:type="dcterms:W3CDTF">2020-09-13T21:30:10Z</dcterms:modified>
  <cp:revision>44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Personalizado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